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80" r:id="rId3"/>
    <p:sldId id="259" r:id="rId4"/>
    <p:sldId id="286" r:id="rId5"/>
    <p:sldId id="287" r:id="rId6"/>
    <p:sldId id="288" r:id="rId7"/>
    <p:sldId id="290" r:id="rId8"/>
    <p:sldId id="291" r:id="rId9"/>
    <p:sldId id="285" r:id="rId10"/>
    <p:sldId id="292" r:id="rId11"/>
    <p:sldId id="293" r:id="rId1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48" autoAdjust="0"/>
  </p:normalViewPr>
  <p:slideViewPr>
    <p:cSldViewPr>
      <p:cViewPr>
        <p:scale>
          <a:sx n="119" d="100"/>
          <a:sy n="119" d="100"/>
        </p:scale>
        <p:origin x="-14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P408_Le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5532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0" y="6553200"/>
            <a:ext cx="9241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baseline="0" dirty="0" smtClean="0"/>
              <a:t>EP212 – Spring 2014						           Slide </a:t>
            </a:r>
            <a:fld id="{FADA1644-B34D-4FDA-8A98-F5A701A49604}" type="slidenum">
              <a:rPr lang="en-US" i="1" baseline="0" smtClean="0"/>
              <a:t>‹#›</a:t>
            </a:fld>
            <a:r>
              <a:rPr lang="en-US" i="1" baseline="0" dirty="0" smtClean="0"/>
              <a:t>/12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/>
              <a:t>EP212 </a:t>
            </a:r>
            <a:br>
              <a:rPr lang="en-US" sz="4900" b="1" dirty="0" smtClean="0"/>
            </a:br>
            <a:r>
              <a:rPr lang="en-US" sz="4900" b="1" dirty="0" smtClean="0"/>
              <a:t>Electronics Lab 2</a:t>
            </a:r>
            <a:br>
              <a:rPr lang="en-US" sz="4900" b="1" dirty="0" smtClean="0"/>
            </a:br>
            <a:r>
              <a:rPr lang="en-US" sz="4900" b="1" dirty="0" smtClean="0"/>
              <a:t>Analog Electronics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u="sng" dirty="0" smtClean="0"/>
              <a:t>Lecture 1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>Review, and plan for this semester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487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76200"/>
            <a:ext cx="9144000" cy="1470025"/>
          </a:xfrm>
        </p:spPr>
        <p:txBody>
          <a:bodyPr/>
          <a:lstStyle/>
          <a:p>
            <a:r>
              <a:rPr lang="en-US" dirty="0" smtClean="0"/>
              <a:t>Preparation for Lab 1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ttp://1.bp.blogspot.com/-PG_LI-g86xQ/UHBAryRVeSI/AAAAAAAAAbY/apbM8MjOwws/s1600/lm7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765507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1457924"/>
            <a:ext cx="5304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Treat your friend with love and affection!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2674203"/>
            <a:ext cx="61545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Remember the notch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pin numbers </a:t>
            </a:r>
            <a:r>
              <a:rPr lang="en-US" sz="2400" dirty="0"/>
              <a:t>s</a:t>
            </a:r>
            <a:r>
              <a:rPr lang="en-US" sz="2400" dirty="0" smtClean="0"/>
              <a:t>tart at the notch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You must always use dual voltage supply</a:t>
            </a:r>
            <a:br>
              <a:rPr lang="en-US" sz="2400" dirty="0" smtClean="0"/>
            </a:br>
            <a:r>
              <a:rPr lang="en-US" sz="2400" dirty="0" smtClean="0"/>
              <a:t>+V</a:t>
            </a:r>
            <a:r>
              <a:rPr lang="en-US" sz="2400" baseline="-25000" dirty="0" smtClean="0"/>
              <a:t>CC</a:t>
            </a:r>
            <a:r>
              <a:rPr lang="en-US" sz="2400" dirty="0" smtClean="0"/>
              <a:t>(to pin 7) and –V</a:t>
            </a:r>
            <a:r>
              <a:rPr lang="en-US" sz="2400" baseline="-25000" dirty="0" smtClean="0"/>
              <a:t>CC</a:t>
            </a:r>
            <a:r>
              <a:rPr lang="en-US" sz="2400" dirty="0" smtClean="0"/>
              <a:t>(to pin 4)   |V</a:t>
            </a:r>
            <a:r>
              <a:rPr lang="en-US" sz="2400" baseline="-25000" dirty="0" smtClean="0"/>
              <a:t>CC</a:t>
            </a:r>
            <a:r>
              <a:rPr lang="en-US" sz="2400" dirty="0" smtClean="0"/>
              <a:t>| &lt; 20V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48723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37042" y="47199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endParaRPr lang="en-US" sz="24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8153400" y="45675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575242" y="43389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  <a:endParaRPr lang="en-US" sz="24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7815301" y="23577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5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473084" y="243393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51242" y="25818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29400" y="265807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8</a:t>
            </a:r>
            <a:endParaRPr lang="en-US" sz="2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98533" y="2057400"/>
            <a:ext cx="6988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Don’t bend the IC pins when inserting into breadboard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229203" y="4400002"/>
            <a:ext cx="1332889" cy="16863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096581" y="4447563"/>
            <a:ext cx="1332889" cy="16863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686861" y="4447563"/>
            <a:ext cx="142810" cy="1686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867085" y="4409530"/>
            <a:ext cx="142810" cy="1686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 rot="16200000">
            <a:off x="3562978" y="4695426"/>
            <a:ext cx="323932" cy="418908"/>
            <a:chOff x="0" y="0"/>
            <a:chExt cx="323850" cy="419100"/>
          </a:xfrm>
        </p:grpSpPr>
        <p:sp>
          <p:nvSpPr>
            <p:cNvPr id="65" name="Rectangle 64"/>
            <p:cNvSpPr/>
            <p:nvPr/>
          </p:nvSpPr>
          <p:spPr>
            <a:xfrm>
              <a:off x="0" y="114300"/>
              <a:ext cx="323850" cy="21907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47625" y="0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23825" y="0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200025" y="0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276225" y="0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7150" y="295275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33350" y="295275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209550" y="295275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285750" y="295275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5181600" y="6105411"/>
            <a:ext cx="2361117" cy="44778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WRONG !</a:t>
            </a:r>
            <a:r>
              <a:rPr lang="en-US" sz="11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 Pins 1-4 and 5-8 are shorted to each other</a:t>
            </a:r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2820483" y="6096000"/>
            <a:ext cx="2361117" cy="70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b="1" dirty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CORRECT:</a:t>
            </a:r>
            <a:r>
              <a:rPr lang="en-US" sz="1100" dirty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 Each pin has a separate breadboard trace. +V</a:t>
            </a:r>
            <a:r>
              <a:rPr lang="en-US" sz="1100" baseline="-25000" dirty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CC</a:t>
            </a:r>
            <a:r>
              <a:rPr lang="en-US" sz="1100" dirty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 and –V</a:t>
            </a:r>
            <a:r>
              <a:rPr lang="en-US" sz="1100" baseline="-25000" dirty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CC</a:t>
            </a:r>
            <a:r>
              <a:rPr lang="en-US" sz="1100" dirty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  are</a:t>
            </a:r>
            <a:br>
              <a:rPr lang="en-US" sz="1100" dirty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en-US" sz="1100" dirty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connected along the edge traces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 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315223" y="4447563"/>
            <a:ext cx="0" cy="819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201308" y="4438035"/>
            <a:ext cx="0" cy="8288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524677" y="4361816"/>
            <a:ext cx="476032" cy="24707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+V</a:t>
            </a:r>
            <a:r>
              <a:rPr lang="en-US" sz="1100" baseline="-25000">
                <a:effectLst/>
                <a:latin typeface="Calibri"/>
                <a:ea typeface="Calibri"/>
                <a:cs typeface="Times New Roman"/>
              </a:rPr>
              <a:t>CC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latin typeface="Calibri"/>
                <a:ea typeface="Calibri"/>
                <a:cs typeface="Times New Roman"/>
              </a:rPr>
              <a:t> 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3201308" y="5390777"/>
            <a:ext cx="0" cy="733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315223" y="5390777"/>
            <a:ext cx="0" cy="733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2"/>
          <p:cNvSpPr txBox="1">
            <a:spLocks noChangeArrowheads="1"/>
          </p:cNvSpPr>
          <p:nvPr/>
        </p:nvSpPr>
        <p:spPr bwMode="auto">
          <a:xfrm>
            <a:off x="2648168" y="5239322"/>
            <a:ext cx="476032" cy="24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-V</a:t>
            </a:r>
            <a:r>
              <a:rPr lang="en-US" sz="1100" baseline="-25000" dirty="0">
                <a:effectLst/>
                <a:latin typeface="Calibri"/>
                <a:ea typeface="Calibri"/>
                <a:cs typeface="Times New Roman"/>
              </a:rPr>
              <a:t>CC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 </a:t>
            </a:r>
          </a:p>
        </p:txBody>
      </p:sp>
      <p:sp>
        <p:nvSpPr>
          <p:cNvPr id="58" name="Freeform 57"/>
          <p:cNvSpPr/>
          <p:nvPr/>
        </p:nvSpPr>
        <p:spPr>
          <a:xfrm>
            <a:off x="3877273" y="4723858"/>
            <a:ext cx="438059" cy="161966"/>
          </a:xfrm>
          <a:custGeom>
            <a:avLst/>
            <a:gdLst>
              <a:gd name="connsiteX0" fmla="*/ 438260 w 438260"/>
              <a:gd name="connsiteY0" fmla="*/ 0 h 161925"/>
              <a:gd name="connsiteX1" fmla="*/ 219185 w 438260"/>
              <a:gd name="connsiteY1" fmla="*/ 104775 h 161925"/>
              <a:gd name="connsiteX2" fmla="*/ 110 w 438260"/>
              <a:gd name="connsiteY2" fmla="*/ 161925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8260" h="161925">
                <a:moveTo>
                  <a:pt x="438260" y="0"/>
                </a:moveTo>
                <a:cubicBezTo>
                  <a:pt x="365235" y="38894"/>
                  <a:pt x="292210" y="77788"/>
                  <a:pt x="219185" y="104775"/>
                </a:cubicBezTo>
                <a:cubicBezTo>
                  <a:pt x="146160" y="131763"/>
                  <a:pt x="-4652" y="111125"/>
                  <a:pt x="110" y="16192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3210829" y="5019208"/>
            <a:ext cx="399867" cy="95274"/>
          </a:xfrm>
          <a:custGeom>
            <a:avLst/>
            <a:gdLst>
              <a:gd name="connsiteX0" fmla="*/ 0 w 400050"/>
              <a:gd name="connsiteY0" fmla="*/ 95250 h 95250"/>
              <a:gd name="connsiteX1" fmla="*/ 152400 w 400050"/>
              <a:gd name="connsiteY1" fmla="*/ 28575 h 95250"/>
              <a:gd name="connsiteX2" fmla="*/ 400050 w 400050"/>
              <a:gd name="connsiteY2" fmla="*/ 0 h 95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" h="95250">
                <a:moveTo>
                  <a:pt x="0" y="95250"/>
                </a:moveTo>
                <a:cubicBezTo>
                  <a:pt x="42862" y="69850"/>
                  <a:pt x="85725" y="44450"/>
                  <a:pt x="152400" y="28575"/>
                </a:cubicBezTo>
                <a:cubicBezTo>
                  <a:pt x="219075" y="12700"/>
                  <a:pt x="400050" y="0"/>
                  <a:pt x="40005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4334264" y="4399926"/>
            <a:ext cx="228495" cy="200076"/>
          </a:xfrm>
          <a:custGeom>
            <a:avLst/>
            <a:gdLst>
              <a:gd name="connsiteX0" fmla="*/ 228600 w 228600"/>
              <a:gd name="connsiteY0" fmla="*/ 0 h 200025"/>
              <a:gd name="connsiteX1" fmla="*/ 180975 w 228600"/>
              <a:gd name="connsiteY1" fmla="*/ 38100 h 200025"/>
              <a:gd name="connsiteX2" fmla="*/ 114300 w 228600"/>
              <a:gd name="connsiteY2" fmla="*/ 104775 h 200025"/>
              <a:gd name="connsiteX3" fmla="*/ 95250 w 228600"/>
              <a:gd name="connsiteY3" fmla="*/ 133350 h 200025"/>
              <a:gd name="connsiteX4" fmla="*/ 66675 w 228600"/>
              <a:gd name="connsiteY4" fmla="*/ 142875 h 200025"/>
              <a:gd name="connsiteX5" fmla="*/ 38100 w 228600"/>
              <a:gd name="connsiteY5" fmla="*/ 161925 h 200025"/>
              <a:gd name="connsiteX6" fmla="*/ 0 w 228600"/>
              <a:gd name="connsiteY6" fmla="*/ 180975 h 200025"/>
              <a:gd name="connsiteX7" fmla="*/ 0 w 228600"/>
              <a:gd name="connsiteY7" fmla="*/ 200025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8600" h="200025">
                <a:moveTo>
                  <a:pt x="228600" y="0"/>
                </a:moveTo>
                <a:cubicBezTo>
                  <a:pt x="212725" y="12700"/>
                  <a:pt x="194575" y="22989"/>
                  <a:pt x="180975" y="38100"/>
                </a:cubicBezTo>
                <a:cubicBezTo>
                  <a:pt x="115471" y="110882"/>
                  <a:pt x="174170" y="84818"/>
                  <a:pt x="114300" y="104775"/>
                </a:cubicBezTo>
                <a:cubicBezTo>
                  <a:pt x="107950" y="114300"/>
                  <a:pt x="104189" y="126199"/>
                  <a:pt x="95250" y="133350"/>
                </a:cubicBezTo>
                <a:cubicBezTo>
                  <a:pt x="87410" y="139622"/>
                  <a:pt x="75655" y="138385"/>
                  <a:pt x="66675" y="142875"/>
                </a:cubicBezTo>
                <a:cubicBezTo>
                  <a:pt x="56436" y="147995"/>
                  <a:pt x="48039" y="156245"/>
                  <a:pt x="38100" y="161925"/>
                </a:cubicBezTo>
                <a:cubicBezTo>
                  <a:pt x="25772" y="168970"/>
                  <a:pt x="10040" y="170935"/>
                  <a:pt x="0" y="180975"/>
                </a:cubicBezTo>
                <a:lnTo>
                  <a:pt x="0" y="20002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2925210" y="5190153"/>
            <a:ext cx="276098" cy="143847"/>
          </a:xfrm>
          <a:custGeom>
            <a:avLst/>
            <a:gdLst>
              <a:gd name="connsiteX0" fmla="*/ 0 w 276225"/>
              <a:gd name="connsiteY0" fmla="*/ 143810 h 143810"/>
              <a:gd name="connsiteX1" fmla="*/ 28575 w 276225"/>
              <a:gd name="connsiteY1" fmla="*/ 96185 h 143810"/>
              <a:gd name="connsiteX2" fmla="*/ 57150 w 276225"/>
              <a:gd name="connsiteY2" fmla="*/ 77135 h 143810"/>
              <a:gd name="connsiteX3" fmla="*/ 66675 w 276225"/>
              <a:gd name="connsiteY3" fmla="*/ 48560 h 143810"/>
              <a:gd name="connsiteX4" fmla="*/ 123825 w 276225"/>
              <a:gd name="connsiteY4" fmla="*/ 29510 h 143810"/>
              <a:gd name="connsiteX5" fmla="*/ 190500 w 276225"/>
              <a:gd name="connsiteY5" fmla="*/ 10460 h 143810"/>
              <a:gd name="connsiteX6" fmla="*/ 219075 w 276225"/>
              <a:gd name="connsiteY6" fmla="*/ 935 h 143810"/>
              <a:gd name="connsiteX7" fmla="*/ 276225 w 276225"/>
              <a:gd name="connsiteY7" fmla="*/ 935 h 14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6225" h="143810">
                <a:moveTo>
                  <a:pt x="0" y="143810"/>
                </a:moveTo>
                <a:cubicBezTo>
                  <a:pt x="9525" y="127935"/>
                  <a:pt x="16527" y="110241"/>
                  <a:pt x="28575" y="96185"/>
                </a:cubicBezTo>
                <a:cubicBezTo>
                  <a:pt x="36025" y="87493"/>
                  <a:pt x="49999" y="86074"/>
                  <a:pt x="57150" y="77135"/>
                </a:cubicBezTo>
                <a:cubicBezTo>
                  <a:pt x="63422" y="69295"/>
                  <a:pt x="58505" y="54396"/>
                  <a:pt x="66675" y="48560"/>
                </a:cubicBezTo>
                <a:cubicBezTo>
                  <a:pt x="83015" y="36888"/>
                  <a:pt x="104775" y="35860"/>
                  <a:pt x="123825" y="29510"/>
                </a:cubicBezTo>
                <a:cubicBezTo>
                  <a:pt x="192338" y="6672"/>
                  <a:pt x="106779" y="34380"/>
                  <a:pt x="190500" y="10460"/>
                </a:cubicBezTo>
                <a:cubicBezTo>
                  <a:pt x="200154" y="7702"/>
                  <a:pt x="209096" y="2044"/>
                  <a:pt x="219075" y="935"/>
                </a:cubicBezTo>
                <a:cubicBezTo>
                  <a:pt x="238008" y="-1169"/>
                  <a:pt x="257175" y="935"/>
                  <a:pt x="276225" y="93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5400574" y="4676298"/>
            <a:ext cx="323702" cy="419206"/>
            <a:chOff x="0" y="0"/>
            <a:chExt cx="323850" cy="419100"/>
          </a:xfrm>
        </p:grpSpPr>
        <p:sp>
          <p:nvSpPr>
            <p:cNvPr id="34" name="Rectangle 33"/>
            <p:cNvSpPr/>
            <p:nvPr/>
          </p:nvSpPr>
          <p:spPr>
            <a:xfrm>
              <a:off x="0" y="114300"/>
              <a:ext cx="323850" cy="219075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47625" y="0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23825" y="0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00025" y="0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76225" y="0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7150" y="295275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33350" y="295275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09550" y="295275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285750" y="295275"/>
              <a:ext cx="0" cy="1238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5267285" y="4647715"/>
            <a:ext cx="523635" cy="543063"/>
            <a:chOff x="0" y="0"/>
            <a:chExt cx="523875" cy="542925"/>
          </a:xfrm>
        </p:grpSpPr>
        <p:cxnSp>
          <p:nvCxnSpPr>
            <p:cNvPr id="30" name="Straight Arrow Connector 29"/>
            <p:cNvCxnSpPr/>
            <p:nvPr/>
          </p:nvCxnSpPr>
          <p:spPr>
            <a:xfrm flipH="1">
              <a:off x="0" y="0"/>
              <a:ext cx="4857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38100" y="542925"/>
              <a:ext cx="4857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3888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76200"/>
            <a:ext cx="9144000" cy="1470025"/>
          </a:xfrm>
        </p:spPr>
        <p:txBody>
          <a:bodyPr/>
          <a:lstStyle/>
          <a:p>
            <a:r>
              <a:rPr lang="en-US" dirty="0" smtClean="0"/>
              <a:t>Course Reference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093198" y="2667000"/>
            <a:ext cx="30173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u="sng" dirty="0" smtClean="0"/>
              <a:t>The </a:t>
            </a:r>
            <a:r>
              <a:rPr lang="en-US" sz="2400" b="1" u="sng" dirty="0" err="1" smtClean="0"/>
              <a:t>OpAmp</a:t>
            </a:r>
            <a:r>
              <a:rPr lang="en-US" sz="2400" b="1" u="sng" dirty="0" smtClean="0"/>
              <a:t> cookbook</a:t>
            </a:r>
          </a:p>
          <a:p>
            <a:pPr algn="ctr"/>
            <a:r>
              <a:rPr lang="en-US" sz="2400" dirty="0" smtClean="0"/>
              <a:t>by</a:t>
            </a:r>
          </a:p>
          <a:p>
            <a:pPr algn="ctr"/>
            <a:r>
              <a:rPr lang="en-US" sz="2400" dirty="0" smtClean="0"/>
              <a:t>Walt Jung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4343400"/>
            <a:ext cx="59338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Available open-source online from many sites</a:t>
            </a:r>
          </a:p>
          <a:p>
            <a:r>
              <a:rPr lang="en-US" sz="2400" dirty="0" smtClean="0"/>
              <a:t>(</a:t>
            </a:r>
            <a:r>
              <a:rPr lang="en-US" sz="2400" dirty="0" err="1" smtClean="0"/>
              <a:t>eg</a:t>
            </a:r>
            <a:r>
              <a:rPr lang="en-US" sz="2400" dirty="0" smtClean="0"/>
              <a:t>) Analog Devices “Analog Dialogue”</a:t>
            </a:r>
          </a:p>
        </p:txBody>
      </p:sp>
    </p:spTree>
    <p:extLst>
      <p:ext uri="{BB962C8B-B14F-4D97-AF65-F5344CB8AC3E}">
        <p14:creationId xmlns:p14="http://schemas.microsoft.com/office/powerpoint/2010/main" val="83238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52400"/>
            <a:ext cx="7772400" cy="1470025"/>
          </a:xfrm>
        </p:spPr>
        <p:txBody>
          <a:bodyPr/>
          <a:lstStyle/>
          <a:p>
            <a:r>
              <a:rPr lang="en-US" dirty="0" smtClean="0"/>
              <a:t>Electronics for Physicists </a:t>
            </a:r>
            <a:br>
              <a:rPr lang="en-US" dirty="0" smtClean="0"/>
            </a:br>
            <a:r>
              <a:rPr lang="en-US" dirty="0" smtClean="0"/>
              <a:t>– the big picture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54932" y="1516498"/>
            <a:ext cx="1219200" cy="73659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dirty="0" smtClean="0"/>
              <a:t>Physical</a:t>
            </a:r>
            <a:endParaRPr lang="en-US" sz="1200" dirty="0"/>
          </a:p>
          <a:p>
            <a:pPr algn="ctr"/>
            <a:r>
              <a:rPr lang="en-US" sz="1200" dirty="0"/>
              <a:t>System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 rot="5400000">
            <a:off x="4108402" y="1210986"/>
            <a:ext cx="912581" cy="1081413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sz="120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953264" y="1583010"/>
            <a:ext cx="10759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b="1" dirty="0"/>
              <a:t>Amplifier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7010400" y="1464363"/>
            <a:ext cx="1371600" cy="5168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dirty="0"/>
              <a:t>Measurement</a:t>
            </a:r>
            <a:endParaRPr lang="en-US" sz="1200" dirty="0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2728118" y="1752600"/>
            <a:ext cx="1081882" cy="699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2574132" y="1884798"/>
            <a:ext cx="1114426" cy="646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dirty="0">
                <a:latin typeface="Lucida Sans Typewriter" pitchFamily="49" charset="0"/>
              </a:rPr>
              <a:t>Small</a:t>
            </a:r>
          </a:p>
          <a:p>
            <a:r>
              <a:rPr lang="en-US" sz="1200" dirty="0">
                <a:latin typeface="Lucida Sans Typewriter" pitchFamily="49" charset="0"/>
              </a:rPr>
              <a:t>Electrical</a:t>
            </a:r>
          </a:p>
          <a:p>
            <a:r>
              <a:rPr lang="en-US" sz="1200" dirty="0">
                <a:latin typeface="Lucida Sans Typewriter" pitchFamily="49" charset="0"/>
              </a:rPr>
              <a:t>signal</a:t>
            </a: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5257800" y="1752600"/>
            <a:ext cx="1447573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00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5590948" y="1804146"/>
            <a:ext cx="1114426" cy="646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 dirty="0">
                <a:latin typeface="Lucida Sans Typewriter" pitchFamily="49" charset="0"/>
              </a:rPr>
              <a:t>Large</a:t>
            </a:r>
          </a:p>
          <a:p>
            <a:r>
              <a:rPr lang="en-US" sz="1200" dirty="0">
                <a:latin typeface="Lucida Sans Typewriter" pitchFamily="49" charset="0"/>
              </a:rPr>
              <a:t>Electrical</a:t>
            </a:r>
          </a:p>
          <a:p>
            <a:r>
              <a:rPr lang="en-US" sz="1200" dirty="0">
                <a:latin typeface="Lucida Sans Typewriter" pitchFamily="49" charset="0"/>
              </a:rPr>
              <a:t>signal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86747" y="2423241"/>
            <a:ext cx="8175508" cy="1748888"/>
            <a:chOff x="486747" y="2423241"/>
            <a:chExt cx="8175508" cy="1748888"/>
          </a:xfrm>
        </p:grpSpPr>
        <p:grpSp>
          <p:nvGrpSpPr>
            <p:cNvPr id="5" name="Group 4"/>
            <p:cNvGrpSpPr/>
            <p:nvPr/>
          </p:nvGrpSpPr>
          <p:grpSpPr>
            <a:xfrm>
              <a:off x="486747" y="2423241"/>
              <a:ext cx="8175508" cy="1748888"/>
              <a:chOff x="486747" y="2423241"/>
              <a:chExt cx="8175508" cy="1748888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486747" y="2971800"/>
                <a:ext cx="817550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dirty="0" smtClean="0"/>
                  <a:t>Electronics Lab – 1 (EP215) </a:t>
                </a:r>
                <a:r>
                  <a:rPr lang="en-US" sz="2400" b="1" i="1" u="sng" dirty="0" smtClean="0"/>
                  <a:t>last semester</a:t>
                </a:r>
                <a:endParaRPr lang="en-US" sz="2400" b="1" u="sng" dirty="0" smtClean="0"/>
              </a:p>
              <a:p>
                <a:r>
                  <a:rPr lang="en-US" sz="2400" dirty="0" smtClean="0"/>
                  <a:t>Basic concepts (grounds, signal measurements)</a:t>
                </a:r>
              </a:p>
              <a:p>
                <a:r>
                  <a:rPr lang="en-US" sz="2400" dirty="0" smtClean="0"/>
                  <a:t>Discrete BJT Amplifier designs (Voltage – CE, Current – Follower)</a:t>
                </a:r>
              </a:p>
            </p:txBody>
          </p:sp>
          <p:sp>
            <p:nvSpPr>
              <p:cNvPr id="16" name="Right Brace 15"/>
              <p:cNvSpPr/>
              <p:nvPr/>
            </p:nvSpPr>
            <p:spPr>
              <a:xfrm rot="5400000">
                <a:off x="2986809" y="1722430"/>
                <a:ext cx="167559" cy="1569182"/>
              </a:xfrm>
              <a:prstGeom prst="rightBrac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>
              <a:off x="2819400" y="2514600"/>
              <a:ext cx="0" cy="4909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440094" y="2557020"/>
            <a:ext cx="6570308" cy="3157980"/>
            <a:chOff x="440094" y="2557020"/>
            <a:chExt cx="6570308" cy="3157980"/>
          </a:xfrm>
        </p:grpSpPr>
        <p:grpSp>
          <p:nvGrpSpPr>
            <p:cNvPr id="7" name="Group 6"/>
            <p:cNvGrpSpPr/>
            <p:nvPr/>
          </p:nvGrpSpPr>
          <p:grpSpPr>
            <a:xfrm>
              <a:off x="440094" y="2557020"/>
              <a:ext cx="6570308" cy="3157980"/>
              <a:chOff x="440094" y="2557020"/>
              <a:chExt cx="6570308" cy="3157980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440094" y="4145340"/>
                <a:ext cx="5471626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dirty="0" smtClean="0"/>
                  <a:t>Electronics Lab – 2  (EP212) </a:t>
                </a:r>
                <a:r>
                  <a:rPr lang="en-US" sz="2400" b="1" i="1" u="sng" dirty="0" smtClean="0"/>
                  <a:t>this semester</a:t>
                </a:r>
                <a:endParaRPr lang="en-US" sz="2400" b="1" u="sng" dirty="0" smtClean="0"/>
              </a:p>
              <a:p>
                <a:r>
                  <a:rPr lang="en-US" sz="2400" dirty="0" smtClean="0"/>
                  <a:t>- Operational Amplifiers (</a:t>
                </a:r>
                <a:r>
                  <a:rPr lang="en-US" sz="2400" dirty="0" err="1" smtClean="0"/>
                  <a:t>opamps</a:t>
                </a:r>
                <a:r>
                  <a:rPr lang="en-US" sz="2400" dirty="0" smtClean="0"/>
                  <a:t>)</a:t>
                </a:r>
                <a:endParaRPr lang="en-US" sz="2400" dirty="0"/>
              </a:p>
              <a:p>
                <a:r>
                  <a:rPr lang="en-US" sz="2400" dirty="0" smtClean="0"/>
                  <a:t>- Feedback</a:t>
                </a:r>
              </a:p>
              <a:p>
                <a:r>
                  <a:rPr lang="en-US" sz="2400" dirty="0" smtClean="0"/>
                  <a:t>- Signal measurement in presence of noise</a:t>
                </a:r>
              </a:p>
            </p:txBody>
          </p:sp>
          <p:sp>
            <p:nvSpPr>
              <p:cNvPr id="18" name="Right Brace 17"/>
              <p:cNvSpPr/>
              <p:nvPr/>
            </p:nvSpPr>
            <p:spPr>
              <a:xfrm rot="5400000">
                <a:off x="4267026" y="118794"/>
                <a:ext cx="305149" cy="5181602"/>
              </a:xfrm>
              <a:prstGeom prst="rightBrac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4" name="Straight Arrow Connector 23"/>
            <p:cNvCxnSpPr/>
            <p:nvPr/>
          </p:nvCxnSpPr>
          <p:spPr>
            <a:xfrm flipH="1">
              <a:off x="4556672" y="2709595"/>
              <a:ext cx="8020" cy="14625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457200" y="2081433"/>
            <a:ext cx="8089446" cy="4388364"/>
            <a:chOff x="457200" y="2081433"/>
            <a:chExt cx="8089446" cy="4388364"/>
          </a:xfrm>
        </p:grpSpPr>
        <p:grpSp>
          <p:nvGrpSpPr>
            <p:cNvPr id="22" name="Group 21"/>
            <p:cNvGrpSpPr/>
            <p:nvPr/>
          </p:nvGrpSpPr>
          <p:grpSpPr>
            <a:xfrm>
              <a:off x="457200" y="2081433"/>
              <a:ext cx="8089446" cy="4388364"/>
              <a:chOff x="457200" y="2081433"/>
              <a:chExt cx="8089446" cy="4388364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457200" y="5638800"/>
                <a:ext cx="679596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dirty="0" smtClean="0"/>
                  <a:t>Electronics Lab – 3+4 (EP315 + EP317) </a:t>
                </a:r>
                <a:r>
                  <a:rPr lang="en-US" sz="2400" b="1" i="1" u="sng" dirty="0" smtClean="0"/>
                  <a:t>next semester</a:t>
                </a:r>
                <a:endParaRPr lang="en-US" sz="2400" b="1" u="sng" dirty="0" smtClean="0"/>
              </a:p>
              <a:p>
                <a:r>
                  <a:rPr lang="en-US" sz="2400" dirty="0" smtClean="0"/>
                  <a:t>- Digital measurement and control systems</a:t>
                </a:r>
              </a:p>
            </p:txBody>
          </p:sp>
          <p:sp>
            <p:nvSpPr>
              <p:cNvPr id="21" name="Right Brace 20"/>
              <p:cNvSpPr/>
              <p:nvPr/>
            </p:nvSpPr>
            <p:spPr>
              <a:xfrm rot="5400000">
                <a:off x="7651975" y="1439858"/>
                <a:ext cx="253095" cy="1536246"/>
              </a:xfrm>
              <a:prstGeom prst="rightBrac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3" name="Straight Connector 32"/>
            <p:cNvCxnSpPr>
              <a:stCxn id="21" idx="1"/>
            </p:cNvCxnSpPr>
            <p:nvPr/>
          </p:nvCxnSpPr>
          <p:spPr>
            <a:xfrm flipH="1">
              <a:off x="7778522" y="2334529"/>
              <a:ext cx="1" cy="292327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6553200" y="5257800"/>
              <a:ext cx="1225322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474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-174625"/>
            <a:ext cx="7772400" cy="1470025"/>
          </a:xfrm>
        </p:spPr>
        <p:txBody>
          <a:bodyPr/>
          <a:lstStyle/>
          <a:p>
            <a:r>
              <a:rPr lang="en-US" dirty="0" smtClean="0"/>
              <a:t>Recall BJT transistors from Electronics Lab -1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1295400" y="1326140"/>
            <a:ext cx="3754982" cy="4792602"/>
            <a:chOff x="1295400" y="1326140"/>
            <a:chExt cx="3754982" cy="4792602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71600" y="1326140"/>
              <a:ext cx="3124200" cy="4704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1295400" y="5749410"/>
              <a:ext cx="37549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Symbol with voltages</a:t>
              </a:r>
              <a:endParaRPr lang="en-IN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605849" y="1866382"/>
            <a:ext cx="19764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 terminal</a:t>
            </a:r>
          </a:p>
          <a:p>
            <a:r>
              <a:rPr lang="en-US" sz="2400" b="1" dirty="0" smtClean="0"/>
              <a:t>ACTIVE </a:t>
            </a:r>
            <a:r>
              <a:rPr lang="en-US" sz="2400" dirty="0" smtClean="0"/>
              <a:t>device</a:t>
            </a:r>
            <a:endParaRPr lang="en-US" sz="2400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605849" y="5260972"/>
            <a:ext cx="19373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 25mV / 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605849" y="2903664"/>
            <a:ext cx="1244251" cy="1139401"/>
            <a:chOff x="5605849" y="2903664"/>
            <a:chExt cx="1244251" cy="1139401"/>
          </a:xfrm>
        </p:grpSpPr>
        <p:sp>
          <p:nvSpPr>
            <p:cNvPr id="11" name="TextBox 10"/>
            <p:cNvSpPr txBox="1"/>
            <p:nvPr/>
          </p:nvSpPr>
          <p:spPr>
            <a:xfrm>
              <a:off x="5605849" y="2903664"/>
              <a:ext cx="12442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l-GR" sz="2400" i="1" dirty="0" smtClean="0">
                  <a:latin typeface="Times New Roman" pitchFamily="18" charset="0"/>
                  <a:cs typeface="Times New Roman" pitchFamily="18" charset="0"/>
                </a:rPr>
                <a:t>β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I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4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38800" y="3581400"/>
              <a:ext cx="9717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i="1" baseline="-25000" dirty="0"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~ I</a:t>
              </a:r>
              <a:r>
                <a:rPr lang="en-US" sz="2400" i="1" baseline="-25000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400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638800" y="4419600"/>
            <a:ext cx="2295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~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 ; 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~ mA</a:t>
            </a:r>
          </a:p>
        </p:txBody>
      </p:sp>
    </p:spTree>
    <p:extLst>
      <p:ext uri="{BB962C8B-B14F-4D97-AF65-F5344CB8AC3E}">
        <p14:creationId xmlns:p14="http://schemas.microsoft.com/office/powerpoint/2010/main" val="64347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174625"/>
            <a:ext cx="9144000" cy="1470025"/>
          </a:xfrm>
        </p:spPr>
        <p:txBody>
          <a:bodyPr/>
          <a:lstStyle/>
          <a:p>
            <a:r>
              <a:rPr lang="en-US" dirty="0" smtClean="0"/>
              <a:t>How does the transistor amplify?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752601" y="3213794"/>
            <a:ext cx="1066800" cy="1314964"/>
            <a:chOff x="1752601" y="2876036"/>
            <a:chExt cx="1066800" cy="1314964"/>
          </a:xfrm>
        </p:grpSpPr>
        <p:pic>
          <p:nvPicPr>
            <p:cNvPr id="1026" name="Picture 2" descr="http://1.bp.blogspot.com/-7bLr59i8hQk/Ub66fxKIbkI/AAAAAAAAAGw/xidC7OCayxA/s1600/NPNvsPNP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 b="13888"/>
            <a:stretch/>
          </p:blipFill>
          <p:spPr bwMode="auto">
            <a:xfrm>
              <a:off x="1752601" y="2876036"/>
              <a:ext cx="1066800" cy="12964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2494005" y="2876036"/>
              <a:ext cx="228600" cy="2481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494005" y="3942836"/>
              <a:ext cx="228600" cy="2481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752601" y="3211212"/>
              <a:ext cx="228600" cy="2481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4" name="Group 1023"/>
          <p:cNvGrpSpPr/>
          <p:nvPr/>
        </p:nvGrpSpPr>
        <p:grpSpPr>
          <a:xfrm>
            <a:off x="2228547" y="1630753"/>
            <a:ext cx="530915" cy="4287111"/>
            <a:chOff x="2228547" y="1292995"/>
            <a:chExt cx="530915" cy="4287111"/>
          </a:xfrm>
        </p:grpSpPr>
        <p:cxnSp>
          <p:nvCxnSpPr>
            <p:cNvPr id="22" name="Straight Connector 21"/>
            <p:cNvCxnSpPr/>
            <p:nvPr/>
          </p:nvCxnSpPr>
          <p:spPr>
            <a:xfrm flipV="1">
              <a:off x="2454879" y="4066918"/>
              <a:ext cx="0" cy="132371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2452817" y="1676400"/>
              <a:ext cx="0" cy="132371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228547" y="1292995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latin typeface="Times New Roman" pitchFamily="18" charset="0"/>
                  <a:cs typeface="Times New Roman" pitchFamily="18" charset="0"/>
                </a:rPr>
                <a:t>CC</a:t>
              </a:r>
              <a:endParaRPr lang="en-US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Isosceles Triangle 30"/>
            <p:cNvSpPr/>
            <p:nvPr/>
          </p:nvSpPr>
          <p:spPr>
            <a:xfrm rot="10800000">
              <a:off x="2357976" y="5382398"/>
              <a:ext cx="206160" cy="197708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9" name="Group 1028"/>
          <p:cNvGrpSpPr/>
          <p:nvPr/>
        </p:nvGrpSpPr>
        <p:grpSpPr>
          <a:xfrm>
            <a:off x="2248928" y="2318958"/>
            <a:ext cx="424248" cy="3048000"/>
            <a:chOff x="2248928" y="1981200"/>
            <a:chExt cx="424248" cy="3048000"/>
          </a:xfrm>
        </p:grpSpPr>
        <p:sp>
          <p:nvSpPr>
            <p:cNvPr id="9" name="Rectangle 8"/>
            <p:cNvSpPr/>
            <p:nvPr/>
          </p:nvSpPr>
          <p:spPr>
            <a:xfrm>
              <a:off x="2269525" y="1981200"/>
              <a:ext cx="403651" cy="7455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1600" i="1" baseline="-25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248928" y="4283676"/>
              <a:ext cx="403651" cy="7455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sz="1600" i="1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30" name="Group 1029"/>
          <p:cNvGrpSpPr/>
          <p:nvPr/>
        </p:nvGrpSpPr>
        <p:grpSpPr>
          <a:xfrm>
            <a:off x="838630" y="3092114"/>
            <a:ext cx="2902235" cy="977386"/>
            <a:chOff x="838630" y="2754356"/>
            <a:chExt cx="2902235" cy="977386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2454879" y="2978496"/>
              <a:ext cx="843346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145059" y="3514979"/>
              <a:ext cx="83614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838630" y="3362410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latin typeface="Times New Roman" pitchFamily="18" charset="0"/>
                  <a:cs typeface="Times New Roman" pitchFamily="18" charset="0"/>
                </a:rPr>
                <a:t>in</a:t>
              </a:r>
              <a:endParaRPr lang="en-US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256437" y="2754356"/>
              <a:ext cx="4844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latin typeface="Times New Roman" pitchFamily="18" charset="0"/>
                  <a:cs typeface="Times New Roman" pitchFamily="18" charset="0"/>
                </a:rPr>
                <a:t>out</a:t>
              </a:r>
              <a:endParaRPr lang="en-US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54" name="Group 1053"/>
          <p:cNvGrpSpPr/>
          <p:nvPr/>
        </p:nvGrpSpPr>
        <p:grpSpPr>
          <a:xfrm>
            <a:off x="4944239" y="3450114"/>
            <a:ext cx="323752" cy="465007"/>
            <a:chOff x="4944239" y="3450114"/>
            <a:chExt cx="323752" cy="465007"/>
          </a:xfrm>
        </p:grpSpPr>
        <p:cxnSp>
          <p:nvCxnSpPr>
            <p:cNvPr id="1052" name="Straight Arrow Connector 1051"/>
            <p:cNvCxnSpPr/>
            <p:nvPr/>
          </p:nvCxnSpPr>
          <p:spPr>
            <a:xfrm>
              <a:off x="5267991" y="3485215"/>
              <a:ext cx="0" cy="42990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4944239" y="3450114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err="1" smtClean="0"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53" name="Group 1052"/>
          <p:cNvGrpSpPr/>
          <p:nvPr/>
        </p:nvGrpSpPr>
        <p:grpSpPr>
          <a:xfrm>
            <a:off x="4979407" y="1468920"/>
            <a:ext cx="317716" cy="545238"/>
            <a:chOff x="4979407" y="1468920"/>
            <a:chExt cx="317716" cy="545238"/>
          </a:xfrm>
        </p:grpSpPr>
        <p:cxnSp>
          <p:nvCxnSpPr>
            <p:cNvPr id="72" name="Straight Arrow Connector 71"/>
            <p:cNvCxnSpPr/>
            <p:nvPr/>
          </p:nvCxnSpPr>
          <p:spPr>
            <a:xfrm>
              <a:off x="5267991" y="1584252"/>
              <a:ext cx="0" cy="42990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4979407" y="1468920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i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55" name="TextBox 1054"/>
          <p:cNvSpPr txBox="1"/>
          <p:nvPr/>
        </p:nvSpPr>
        <p:spPr>
          <a:xfrm>
            <a:off x="4368256" y="4910015"/>
            <a:ext cx="198644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= -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= 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Gain = -R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/R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368256" y="1367143"/>
            <a:ext cx="2953577" cy="3037533"/>
            <a:chOff x="4368256" y="1367143"/>
            <a:chExt cx="2953577" cy="3037533"/>
          </a:xfrm>
        </p:grpSpPr>
        <p:grpSp>
          <p:nvGrpSpPr>
            <p:cNvPr id="1050" name="Group 1049"/>
            <p:cNvGrpSpPr/>
            <p:nvPr/>
          </p:nvGrpSpPr>
          <p:grpSpPr>
            <a:xfrm>
              <a:off x="4368256" y="1367143"/>
              <a:ext cx="2953577" cy="3037533"/>
              <a:chOff x="4368256" y="1367143"/>
              <a:chExt cx="2953577" cy="3037533"/>
            </a:xfrm>
          </p:grpSpPr>
          <p:cxnSp>
            <p:nvCxnSpPr>
              <p:cNvPr id="1033" name="Straight Connector 1032"/>
              <p:cNvCxnSpPr/>
              <p:nvPr/>
            </p:nvCxnSpPr>
            <p:spPr>
              <a:xfrm flipH="1" flipV="1">
                <a:off x="5644762" y="1367144"/>
                <a:ext cx="23786" cy="285062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5" name="Straight Connector 1034"/>
              <p:cNvCxnSpPr/>
              <p:nvPr/>
            </p:nvCxnSpPr>
            <p:spPr>
              <a:xfrm>
                <a:off x="5636053" y="1367143"/>
                <a:ext cx="558801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7" name="Straight Connector 1036"/>
              <p:cNvCxnSpPr/>
              <p:nvPr/>
            </p:nvCxnSpPr>
            <p:spPr>
              <a:xfrm>
                <a:off x="4662616" y="3227352"/>
                <a:ext cx="101417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Rectangle 54"/>
              <p:cNvSpPr/>
              <p:nvPr/>
            </p:nvSpPr>
            <p:spPr>
              <a:xfrm>
                <a:off x="5450703" y="1442657"/>
                <a:ext cx="403651" cy="74552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1600" i="1" baseline="-250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5490447" y="3325527"/>
                <a:ext cx="403651" cy="74552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1600" i="1" baseline="-250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endParaRPr lang="en-US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1045" name="Straight Connector 1044"/>
              <p:cNvCxnSpPr/>
              <p:nvPr/>
            </p:nvCxnSpPr>
            <p:spPr>
              <a:xfrm>
                <a:off x="6194854" y="1367143"/>
                <a:ext cx="0" cy="14038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1" name="Rectangle 1030"/>
              <p:cNvSpPr/>
              <p:nvPr/>
            </p:nvSpPr>
            <p:spPr>
              <a:xfrm rot="2559903">
                <a:off x="5424399" y="2466966"/>
                <a:ext cx="457200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Isosceles Triangle 61"/>
              <p:cNvSpPr/>
              <p:nvPr/>
            </p:nvSpPr>
            <p:spPr>
              <a:xfrm rot="10800000">
                <a:off x="5580954" y="4206968"/>
                <a:ext cx="206160" cy="197708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Isosceles Triangle 62"/>
              <p:cNvSpPr/>
              <p:nvPr/>
            </p:nvSpPr>
            <p:spPr>
              <a:xfrm rot="10800000">
                <a:off x="6091774" y="1507524"/>
                <a:ext cx="206160" cy="197708"/>
              </a:xfrm>
              <a:prstGeom prst="triangl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48" name="Straight Connector 1047"/>
              <p:cNvCxnSpPr/>
              <p:nvPr/>
            </p:nvCxnSpPr>
            <p:spPr>
              <a:xfrm>
                <a:off x="5660310" y="2318958"/>
                <a:ext cx="117709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/>
              <p:cNvSpPr txBox="1"/>
              <p:nvPr/>
            </p:nvSpPr>
            <p:spPr>
              <a:xfrm>
                <a:off x="4368256" y="3060371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i="1" baseline="-25000" dirty="0" smtClean="0">
                    <a:latin typeface="Times New Roman" pitchFamily="18" charset="0"/>
                    <a:cs typeface="Times New Roman" pitchFamily="18" charset="0"/>
                  </a:rPr>
                  <a:t>in</a:t>
                </a:r>
                <a:endParaRPr lang="en-US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6837405" y="2134292"/>
                <a:ext cx="484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i="1" baseline="-25000" dirty="0" smtClean="0">
                    <a:latin typeface="Times New Roman" pitchFamily="18" charset="0"/>
                    <a:cs typeface="Times New Roman" pitchFamily="18" charset="0"/>
                  </a:rPr>
                  <a:t>out</a:t>
                </a:r>
                <a:endParaRPr lang="en-US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5422512" y="2491351"/>
              <a:ext cx="49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BJT</a:t>
              </a:r>
              <a:endParaRPr lang="en-US" sz="24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55884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174625"/>
            <a:ext cx="9144000" cy="1470025"/>
          </a:xfrm>
        </p:spPr>
        <p:txBody>
          <a:bodyPr/>
          <a:lstStyle/>
          <a:p>
            <a:r>
              <a:rPr lang="en-US" dirty="0" smtClean="0"/>
              <a:t>How do </a:t>
            </a:r>
            <a:r>
              <a:rPr lang="en-US" b="1" dirty="0" smtClean="0"/>
              <a:t>TWO</a:t>
            </a:r>
            <a:r>
              <a:rPr lang="en-US" dirty="0" smtClean="0"/>
              <a:t> transistors work?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295400" y="1427889"/>
            <a:ext cx="2939745" cy="4287111"/>
            <a:chOff x="1295400" y="1427889"/>
            <a:chExt cx="2939745" cy="4287111"/>
          </a:xfrm>
        </p:grpSpPr>
        <p:grpSp>
          <p:nvGrpSpPr>
            <p:cNvPr id="6" name="Group 5"/>
            <p:cNvGrpSpPr/>
            <p:nvPr/>
          </p:nvGrpSpPr>
          <p:grpSpPr>
            <a:xfrm>
              <a:off x="1295400" y="1427889"/>
              <a:ext cx="2939745" cy="4287111"/>
              <a:chOff x="1295400" y="1367137"/>
              <a:chExt cx="2939745" cy="4287111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246881" y="2950178"/>
                <a:ext cx="970004" cy="1314964"/>
                <a:chOff x="1752601" y="2876036"/>
                <a:chExt cx="970004" cy="1314964"/>
              </a:xfrm>
            </p:grpSpPr>
            <p:sp>
              <p:nvSpPr>
                <p:cNvPr id="2" name="Rectangle 1"/>
                <p:cNvSpPr/>
                <p:nvPr/>
              </p:nvSpPr>
              <p:spPr>
                <a:xfrm>
                  <a:off x="2494005" y="2876036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2494005" y="3942836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1752601" y="3211212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4" name="Group 1023"/>
              <p:cNvGrpSpPr/>
              <p:nvPr/>
            </p:nvGrpSpPr>
            <p:grpSpPr>
              <a:xfrm>
                <a:off x="2722827" y="1367137"/>
                <a:ext cx="530915" cy="4287111"/>
                <a:chOff x="2228547" y="1292995"/>
                <a:chExt cx="530915" cy="4287111"/>
              </a:xfrm>
            </p:grpSpPr>
            <p:cxnSp>
              <p:nvCxnSpPr>
                <p:cNvPr id="22" name="Straight Connector 21"/>
                <p:cNvCxnSpPr/>
                <p:nvPr/>
              </p:nvCxnSpPr>
              <p:spPr>
                <a:xfrm flipH="1" flipV="1">
                  <a:off x="2463112" y="3827506"/>
                  <a:ext cx="6" cy="156313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H="1" flipV="1">
                  <a:off x="2452817" y="1676400"/>
                  <a:ext cx="18533" cy="14472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29"/>
                <p:cNvSpPr txBox="1"/>
                <p:nvPr/>
              </p:nvSpPr>
              <p:spPr>
                <a:xfrm>
                  <a:off x="2228547" y="1292995"/>
                  <a:ext cx="5309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i="1" baseline="-25000" dirty="0" smtClean="0">
                      <a:latin typeface="Times New Roman" pitchFamily="18" charset="0"/>
                      <a:cs typeface="Times New Roman" pitchFamily="18" charset="0"/>
                    </a:rPr>
                    <a:t>CC</a:t>
                  </a:r>
                  <a:endParaRPr lang="en-US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" name="Isosceles Triangle 30"/>
                <p:cNvSpPr/>
                <p:nvPr/>
              </p:nvSpPr>
              <p:spPr>
                <a:xfrm rot="10800000">
                  <a:off x="2357976" y="5382398"/>
                  <a:ext cx="206160" cy="197708"/>
                </a:xfrm>
                <a:prstGeom prst="triangl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9" name="Group 1028"/>
              <p:cNvGrpSpPr/>
              <p:nvPr/>
            </p:nvGrpSpPr>
            <p:grpSpPr>
              <a:xfrm>
                <a:off x="2743208" y="2055342"/>
                <a:ext cx="424248" cy="3048000"/>
                <a:chOff x="2248928" y="1981200"/>
                <a:chExt cx="424248" cy="3048000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2269525" y="1981200"/>
                  <a:ext cx="403651" cy="7455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1600" i="1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endParaRPr lang="en-US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2248928" y="4283676"/>
                  <a:ext cx="403651" cy="7455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1600" i="1" baseline="-250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E</a:t>
                  </a:r>
                  <a:endParaRPr lang="en-US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030" name="Group 1029"/>
              <p:cNvGrpSpPr/>
              <p:nvPr/>
            </p:nvGrpSpPr>
            <p:grpSpPr>
              <a:xfrm>
                <a:off x="1295400" y="2828498"/>
                <a:ext cx="2939745" cy="909082"/>
                <a:chOff x="801120" y="2754356"/>
                <a:chExt cx="2939745" cy="909082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2454879" y="2978496"/>
                  <a:ext cx="843346" cy="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145059" y="3446506"/>
                  <a:ext cx="83614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TextBox 39"/>
                <p:cNvSpPr txBox="1"/>
                <p:nvPr/>
              </p:nvSpPr>
              <p:spPr>
                <a:xfrm>
                  <a:off x="801120" y="3294106"/>
                  <a:ext cx="4074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i="1" baseline="-25000" dirty="0" smtClean="0">
                      <a:latin typeface="Times New Roman" pitchFamily="18" charset="0"/>
                      <a:cs typeface="Times New Roman" pitchFamily="18" charset="0"/>
                    </a:rPr>
                    <a:t>in</a:t>
                  </a:r>
                  <a:endParaRPr lang="en-US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3256437" y="2754356"/>
                  <a:ext cx="4844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i="1" baseline="-25000" dirty="0" smtClean="0">
                      <a:latin typeface="Times New Roman" pitchFamily="18" charset="0"/>
                      <a:cs typeface="Times New Roman" pitchFamily="18" charset="0"/>
                    </a:rPr>
                    <a:t>out</a:t>
                  </a:r>
                  <a:endParaRPr lang="en-US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4859" y="3101893"/>
              <a:ext cx="783169" cy="953491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5058105" y="1424588"/>
            <a:ext cx="3048000" cy="4287111"/>
            <a:chOff x="5058105" y="1424588"/>
            <a:chExt cx="3048000" cy="4287111"/>
          </a:xfrm>
        </p:grpSpPr>
        <p:grpSp>
          <p:nvGrpSpPr>
            <p:cNvPr id="92" name="Group 91"/>
            <p:cNvGrpSpPr/>
            <p:nvPr/>
          </p:nvGrpSpPr>
          <p:grpSpPr>
            <a:xfrm>
              <a:off x="5058105" y="1424588"/>
              <a:ext cx="3048000" cy="4287111"/>
              <a:chOff x="1663980" y="1367137"/>
              <a:chExt cx="3048000" cy="4287111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2246881" y="2950178"/>
                <a:ext cx="970004" cy="1314964"/>
                <a:chOff x="1752601" y="2876036"/>
                <a:chExt cx="970004" cy="1314964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2494005" y="2876036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2494005" y="3942836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1752601" y="3211212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2722827" y="1367137"/>
                <a:ext cx="530915" cy="4287111"/>
                <a:chOff x="2228547" y="1292995"/>
                <a:chExt cx="530915" cy="4287111"/>
              </a:xfrm>
            </p:grpSpPr>
            <p:cxnSp>
              <p:nvCxnSpPr>
                <p:cNvPr id="103" name="Straight Connector 102"/>
                <p:cNvCxnSpPr/>
                <p:nvPr/>
              </p:nvCxnSpPr>
              <p:spPr>
                <a:xfrm flipH="1" flipV="1">
                  <a:off x="2450753" y="3827506"/>
                  <a:ext cx="12365" cy="156313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flipH="1" flipV="1">
                  <a:off x="2452817" y="1676400"/>
                  <a:ext cx="18533" cy="14472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TextBox 104"/>
                <p:cNvSpPr txBox="1"/>
                <p:nvPr/>
              </p:nvSpPr>
              <p:spPr>
                <a:xfrm>
                  <a:off x="2228547" y="1292995"/>
                  <a:ext cx="53091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i="1" baseline="-25000" dirty="0" smtClean="0">
                      <a:latin typeface="Times New Roman" pitchFamily="18" charset="0"/>
                      <a:cs typeface="Times New Roman" pitchFamily="18" charset="0"/>
                    </a:rPr>
                    <a:t>CC</a:t>
                  </a:r>
                  <a:endParaRPr lang="en-US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6" name="Isosceles Triangle 105"/>
                <p:cNvSpPr/>
                <p:nvPr/>
              </p:nvSpPr>
              <p:spPr>
                <a:xfrm rot="10800000">
                  <a:off x="2357976" y="5382398"/>
                  <a:ext cx="206160" cy="197708"/>
                </a:xfrm>
                <a:prstGeom prst="triangl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5" name="Group 94"/>
              <p:cNvGrpSpPr/>
              <p:nvPr/>
            </p:nvGrpSpPr>
            <p:grpSpPr>
              <a:xfrm>
                <a:off x="2743208" y="2055342"/>
                <a:ext cx="424248" cy="3048000"/>
                <a:chOff x="2248928" y="1981200"/>
                <a:chExt cx="424248" cy="3048000"/>
              </a:xfrm>
            </p:grpSpPr>
            <p:sp>
              <p:nvSpPr>
                <p:cNvPr id="101" name="Rectangle 100"/>
                <p:cNvSpPr/>
                <p:nvPr/>
              </p:nvSpPr>
              <p:spPr>
                <a:xfrm>
                  <a:off x="2269525" y="1981200"/>
                  <a:ext cx="403651" cy="7455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1600" i="1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endParaRPr lang="en-US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2248928" y="4283676"/>
                  <a:ext cx="403651" cy="7455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1600" i="1" baseline="-250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E</a:t>
                  </a:r>
                  <a:endParaRPr lang="en-US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96" name="Group 95"/>
              <p:cNvGrpSpPr/>
              <p:nvPr/>
            </p:nvGrpSpPr>
            <p:grpSpPr>
              <a:xfrm>
                <a:off x="1663980" y="2883246"/>
                <a:ext cx="3048000" cy="857635"/>
                <a:chOff x="1169700" y="2809104"/>
                <a:chExt cx="3048000" cy="857635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 flipV="1">
                  <a:off x="1626900" y="2989305"/>
                  <a:ext cx="843346" cy="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3023323" y="3449807"/>
                  <a:ext cx="83614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9" name="TextBox 98"/>
                <p:cNvSpPr txBox="1"/>
                <p:nvPr/>
              </p:nvSpPr>
              <p:spPr>
                <a:xfrm>
                  <a:off x="3810216" y="3297407"/>
                  <a:ext cx="40748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i="1" baseline="-25000" dirty="0" smtClean="0">
                      <a:latin typeface="Times New Roman" pitchFamily="18" charset="0"/>
                      <a:cs typeface="Times New Roman" pitchFamily="18" charset="0"/>
                    </a:rPr>
                    <a:t>in</a:t>
                  </a:r>
                  <a:endParaRPr lang="en-US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1169700" y="2809104"/>
                  <a:ext cx="4844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i="1" baseline="-25000" dirty="0" smtClean="0">
                      <a:latin typeface="Times New Roman" pitchFamily="18" charset="0"/>
                      <a:cs typeface="Times New Roman" pitchFamily="18" charset="0"/>
                    </a:rPr>
                    <a:t>out</a:t>
                  </a:r>
                  <a:endParaRPr lang="en-US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1359" y="3092656"/>
              <a:ext cx="781103" cy="950976"/>
            </a:xfrm>
            <a:prstGeom prst="rect">
              <a:avLst/>
            </a:prstGeom>
          </p:spPr>
        </p:pic>
      </p:grpSp>
      <p:grpSp>
        <p:nvGrpSpPr>
          <p:cNvPr id="24" name="Group 23"/>
          <p:cNvGrpSpPr/>
          <p:nvPr/>
        </p:nvGrpSpPr>
        <p:grpSpPr>
          <a:xfrm>
            <a:off x="1414046" y="2738735"/>
            <a:ext cx="6739354" cy="1032959"/>
            <a:chOff x="1414046" y="2738735"/>
            <a:chExt cx="6739354" cy="1032959"/>
          </a:xfrm>
        </p:grpSpPr>
        <p:sp>
          <p:nvSpPr>
            <p:cNvPr id="21" name="TextBox 20"/>
            <p:cNvSpPr txBox="1"/>
            <p:nvPr/>
          </p:nvSpPr>
          <p:spPr>
            <a:xfrm>
              <a:off x="1414046" y="3310029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852446" y="2738735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207156" y="274320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−</a:t>
              </a:r>
              <a:endParaRPr lang="en-US" sz="24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814846" y="320040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−</a:t>
              </a:r>
              <a:endParaRPr lang="en-US" sz="2400" b="1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707222" y="5939135"/>
            <a:ext cx="4110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Note: Biasing details not shown</a:t>
            </a:r>
          </a:p>
        </p:txBody>
      </p:sp>
    </p:spTree>
    <p:extLst>
      <p:ext uri="{BB962C8B-B14F-4D97-AF65-F5344CB8AC3E}">
        <p14:creationId xmlns:p14="http://schemas.microsoft.com/office/powerpoint/2010/main" val="330712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174625"/>
            <a:ext cx="9144000" cy="1470025"/>
          </a:xfrm>
        </p:spPr>
        <p:txBody>
          <a:bodyPr/>
          <a:lstStyle/>
          <a:p>
            <a:r>
              <a:rPr lang="en-US" dirty="0" smtClean="0"/>
              <a:t>Differential signals are </a:t>
            </a:r>
            <a:r>
              <a:rPr lang="en-US" b="1" dirty="0" smtClean="0"/>
              <a:t>GOOD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1447800" y="1756470"/>
            <a:ext cx="0" cy="5486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78602" y="1847910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447800" y="2038410"/>
            <a:ext cx="1981200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447800" y="230511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905000" y="1771710"/>
            <a:ext cx="457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05000" y="1756470"/>
            <a:ext cx="0" cy="5486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362200" y="230511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819400" y="1771710"/>
            <a:ext cx="457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819400" y="1771710"/>
            <a:ext cx="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362200" y="1756470"/>
            <a:ext cx="0" cy="5486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838200" y="1752600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2400" b="1" i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478602" y="3718560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860780" y="3623250"/>
            <a:ext cx="556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−</a:t>
            </a:r>
            <a:endParaRPr lang="en-US" sz="2400" b="1" i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478602" y="5593080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28600" y="5497770"/>
            <a:ext cx="1205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−</a:t>
            </a:r>
            <a:endParaRPr lang="en-US" sz="2400" b="1" i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 flipV="1">
            <a:off x="1447800" y="3642360"/>
            <a:ext cx="0" cy="5486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447800" y="3924300"/>
            <a:ext cx="1981200" cy="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1447800" y="364236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1905000" y="4175760"/>
            <a:ext cx="457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1905000" y="3642360"/>
            <a:ext cx="0" cy="5486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362200" y="3642360"/>
            <a:ext cx="457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819400" y="4175760"/>
            <a:ext cx="457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819400" y="3657600"/>
            <a:ext cx="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2362200" y="3642360"/>
            <a:ext cx="0" cy="5486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1447800" y="5257800"/>
            <a:ext cx="1981200" cy="1097280"/>
            <a:chOff x="1295400" y="5013960"/>
            <a:chExt cx="1981200" cy="548640"/>
          </a:xfrm>
        </p:grpSpPr>
        <p:cxnSp>
          <p:nvCxnSpPr>
            <p:cNvPr id="133" name="Straight Connector 132"/>
            <p:cNvCxnSpPr/>
            <p:nvPr/>
          </p:nvCxnSpPr>
          <p:spPr>
            <a:xfrm flipV="1">
              <a:off x="1295400" y="5013960"/>
              <a:ext cx="0" cy="5486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1295400" y="5295900"/>
              <a:ext cx="19812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1295400" y="5562600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1752600" y="5029200"/>
              <a:ext cx="457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1752600" y="5013960"/>
              <a:ext cx="0" cy="5486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2209800" y="5562600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2667000" y="5029200"/>
              <a:ext cx="457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2667000" y="5029200"/>
              <a:ext cx="0" cy="533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2209800" y="5013960"/>
              <a:ext cx="0" cy="5486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6324600" y="1219200"/>
            <a:ext cx="1981200" cy="1645920"/>
            <a:chOff x="5638800" y="1924110"/>
            <a:chExt cx="1981200" cy="548640"/>
          </a:xfrm>
        </p:grpSpPr>
        <p:cxnSp>
          <p:nvCxnSpPr>
            <p:cNvPr id="142" name="Straight Connector 141"/>
            <p:cNvCxnSpPr/>
            <p:nvPr/>
          </p:nvCxnSpPr>
          <p:spPr>
            <a:xfrm flipV="1">
              <a:off x="5638800" y="1924110"/>
              <a:ext cx="0" cy="5486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5638800" y="2206050"/>
              <a:ext cx="19812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5638800" y="1924110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6096000" y="2457510"/>
              <a:ext cx="457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6096000" y="1924110"/>
              <a:ext cx="0" cy="5486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6553200" y="1924110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7010400" y="2457510"/>
              <a:ext cx="457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7010400" y="1924110"/>
              <a:ext cx="0" cy="533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6553200" y="1924110"/>
              <a:ext cx="0" cy="5486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TextBox 150"/>
          <p:cNvSpPr txBox="1"/>
          <p:nvPr/>
        </p:nvSpPr>
        <p:spPr>
          <a:xfrm>
            <a:off x="5562600" y="190500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8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2400" b="1" i="1" baseline="30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6275173" y="3352800"/>
            <a:ext cx="1981200" cy="1645920"/>
            <a:chOff x="6275173" y="3566160"/>
            <a:chExt cx="1981200" cy="548640"/>
          </a:xfrm>
        </p:grpSpPr>
        <p:cxnSp>
          <p:nvCxnSpPr>
            <p:cNvPr id="152" name="Straight Connector 151"/>
            <p:cNvCxnSpPr/>
            <p:nvPr/>
          </p:nvCxnSpPr>
          <p:spPr>
            <a:xfrm flipV="1">
              <a:off x="6275173" y="3566160"/>
              <a:ext cx="0" cy="5486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6275173" y="3848100"/>
              <a:ext cx="198120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6275173" y="4114800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6732373" y="3581400"/>
              <a:ext cx="457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6732373" y="3566160"/>
              <a:ext cx="0" cy="5486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>
              <a:off x="7189573" y="4114800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7646773" y="3581400"/>
              <a:ext cx="4572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>
              <a:off x="7646773" y="3581400"/>
              <a:ext cx="0" cy="533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7189573" y="3566160"/>
              <a:ext cx="0" cy="5486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1" name="TextBox 160"/>
          <p:cNvSpPr txBox="1"/>
          <p:nvPr/>
        </p:nvSpPr>
        <p:spPr>
          <a:xfrm>
            <a:off x="5610689" y="3974881"/>
            <a:ext cx="64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4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−</a:t>
            </a:r>
          </a:p>
        </p:txBody>
      </p:sp>
      <p:sp>
        <p:nvSpPr>
          <p:cNvPr id="53" name="Right Arrow 52"/>
          <p:cNvSpPr/>
          <p:nvPr/>
        </p:nvSpPr>
        <p:spPr>
          <a:xfrm>
            <a:off x="4038600" y="1807691"/>
            <a:ext cx="1143000" cy="52578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Gain= -3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Right Arrow 161"/>
          <p:cNvSpPr/>
          <p:nvPr/>
        </p:nvSpPr>
        <p:spPr>
          <a:xfrm>
            <a:off x="3962400" y="3733800"/>
            <a:ext cx="1143000" cy="52578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Gain= -3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Right Arrow 162"/>
          <p:cNvSpPr/>
          <p:nvPr/>
        </p:nvSpPr>
        <p:spPr>
          <a:xfrm>
            <a:off x="3886200" y="5417820"/>
            <a:ext cx="1143000" cy="52578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53000" y="5257800"/>
            <a:ext cx="43444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Gain is still -3, but each of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and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need half input,</a:t>
            </a:r>
          </a:p>
          <a:p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and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-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−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has double swing </a:t>
            </a:r>
          </a:p>
        </p:txBody>
      </p:sp>
    </p:spTree>
    <p:extLst>
      <p:ext uri="{BB962C8B-B14F-4D97-AF65-F5344CB8AC3E}">
        <p14:creationId xmlns:p14="http://schemas.microsoft.com/office/powerpoint/2010/main" val="288139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174625"/>
            <a:ext cx="9144000" cy="1470025"/>
          </a:xfrm>
        </p:spPr>
        <p:txBody>
          <a:bodyPr/>
          <a:lstStyle/>
          <a:p>
            <a:r>
              <a:rPr lang="en-US" dirty="0" smtClean="0"/>
              <a:t>What are the constraints of differential</a:t>
            </a:r>
            <a:br>
              <a:rPr lang="en-US" dirty="0" smtClean="0"/>
            </a:br>
            <a:r>
              <a:rPr lang="en-US" dirty="0" smtClean="0"/>
              <a:t>operation?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64372" y="1483079"/>
            <a:ext cx="1803094" cy="2403121"/>
            <a:chOff x="1295400" y="1427889"/>
            <a:chExt cx="2808299" cy="4287111"/>
          </a:xfrm>
        </p:grpSpPr>
        <p:grpSp>
          <p:nvGrpSpPr>
            <p:cNvPr id="6" name="Group 5"/>
            <p:cNvGrpSpPr/>
            <p:nvPr/>
          </p:nvGrpSpPr>
          <p:grpSpPr>
            <a:xfrm>
              <a:off x="1295400" y="1427889"/>
              <a:ext cx="2808299" cy="4287111"/>
              <a:chOff x="1295400" y="1367137"/>
              <a:chExt cx="2808299" cy="4287111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246881" y="2950178"/>
                <a:ext cx="970004" cy="1314964"/>
                <a:chOff x="1752601" y="2876036"/>
                <a:chExt cx="970004" cy="1314964"/>
              </a:xfrm>
            </p:grpSpPr>
            <p:sp>
              <p:nvSpPr>
                <p:cNvPr id="2" name="Rectangle 1"/>
                <p:cNvSpPr/>
                <p:nvPr/>
              </p:nvSpPr>
              <p:spPr>
                <a:xfrm>
                  <a:off x="2494005" y="2876036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2494005" y="3942836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1752601" y="3211212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</p:grpSp>
          <p:grpSp>
            <p:nvGrpSpPr>
              <p:cNvPr id="1024" name="Group 1023"/>
              <p:cNvGrpSpPr/>
              <p:nvPr/>
            </p:nvGrpSpPr>
            <p:grpSpPr>
              <a:xfrm>
                <a:off x="2722827" y="1367137"/>
                <a:ext cx="378630" cy="4287111"/>
                <a:chOff x="2228547" y="1292995"/>
                <a:chExt cx="378630" cy="4287111"/>
              </a:xfrm>
            </p:grpSpPr>
            <p:cxnSp>
              <p:nvCxnSpPr>
                <p:cNvPr id="22" name="Straight Connector 21"/>
                <p:cNvCxnSpPr/>
                <p:nvPr/>
              </p:nvCxnSpPr>
              <p:spPr>
                <a:xfrm flipH="1" flipV="1">
                  <a:off x="2463112" y="3827506"/>
                  <a:ext cx="6" cy="156313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H="1" flipV="1">
                  <a:off x="2452817" y="1676400"/>
                  <a:ext cx="18533" cy="14472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TextBox 29"/>
                <p:cNvSpPr txBox="1"/>
                <p:nvPr/>
              </p:nvSpPr>
              <p:spPr>
                <a:xfrm>
                  <a:off x="2228547" y="1292995"/>
                  <a:ext cx="37863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1000" i="1" baseline="-25000" dirty="0" smtClean="0">
                      <a:latin typeface="Times New Roman" pitchFamily="18" charset="0"/>
                      <a:cs typeface="Times New Roman" pitchFamily="18" charset="0"/>
                    </a:rPr>
                    <a:t>CC</a:t>
                  </a:r>
                  <a:endParaRPr lang="en-US" sz="1000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1" name="Isosceles Triangle 30"/>
                <p:cNvSpPr/>
                <p:nvPr/>
              </p:nvSpPr>
              <p:spPr>
                <a:xfrm rot="10800000">
                  <a:off x="2357976" y="5382398"/>
                  <a:ext cx="206160" cy="197708"/>
                </a:xfrm>
                <a:prstGeom prst="triangl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</p:grpSp>
          <p:grpSp>
            <p:nvGrpSpPr>
              <p:cNvPr id="1029" name="Group 1028"/>
              <p:cNvGrpSpPr/>
              <p:nvPr/>
            </p:nvGrpSpPr>
            <p:grpSpPr>
              <a:xfrm>
                <a:off x="2743208" y="2055342"/>
                <a:ext cx="424248" cy="3048000"/>
                <a:chOff x="2248928" y="1981200"/>
                <a:chExt cx="424248" cy="3048000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2269525" y="1981200"/>
                  <a:ext cx="403651" cy="7455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500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500" i="1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endParaRPr lang="en-US" sz="1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2248928" y="4283676"/>
                  <a:ext cx="403651" cy="7455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500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500" i="1" baseline="-250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E</a:t>
                  </a:r>
                  <a:endParaRPr lang="en-US" sz="1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1030" name="Group 1029"/>
              <p:cNvGrpSpPr/>
              <p:nvPr/>
            </p:nvGrpSpPr>
            <p:grpSpPr>
              <a:xfrm>
                <a:off x="1295400" y="2828498"/>
                <a:ext cx="2808299" cy="785971"/>
                <a:chOff x="801120" y="2754356"/>
                <a:chExt cx="2808299" cy="785971"/>
              </a:xfrm>
            </p:grpSpPr>
            <p:cxnSp>
              <p:nvCxnSpPr>
                <p:cNvPr id="23" name="Straight Connector 22"/>
                <p:cNvCxnSpPr/>
                <p:nvPr/>
              </p:nvCxnSpPr>
              <p:spPr>
                <a:xfrm flipV="1">
                  <a:off x="2454879" y="2978496"/>
                  <a:ext cx="843346" cy="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1145059" y="3446506"/>
                  <a:ext cx="83614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TextBox 39"/>
                <p:cNvSpPr txBox="1"/>
                <p:nvPr/>
              </p:nvSpPr>
              <p:spPr>
                <a:xfrm>
                  <a:off x="801120" y="3294106"/>
                  <a:ext cx="30970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1000" i="1" baseline="-25000" dirty="0" smtClean="0">
                      <a:latin typeface="Times New Roman" pitchFamily="18" charset="0"/>
                      <a:cs typeface="Times New Roman" pitchFamily="18" charset="0"/>
                    </a:rPr>
                    <a:t>in</a:t>
                  </a:r>
                  <a:endParaRPr lang="en-US" sz="1000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3256437" y="2754356"/>
                  <a:ext cx="35298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1000" i="1" baseline="-25000" dirty="0" smtClean="0">
                      <a:latin typeface="Times New Roman" pitchFamily="18" charset="0"/>
                      <a:cs typeface="Times New Roman" pitchFamily="18" charset="0"/>
                    </a:rPr>
                    <a:t>out</a:t>
                  </a:r>
                  <a:endParaRPr lang="en-US" sz="1000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4859" y="3101893"/>
              <a:ext cx="783169" cy="953491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2895600" y="1447800"/>
            <a:ext cx="1894213" cy="2403121"/>
            <a:chOff x="5058105" y="1424588"/>
            <a:chExt cx="2950216" cy="4287111"/>
          </a:xfrm>
        </p:grpSpPr>
        <p:grpSp>
          <p:nvGrpSpPr>
            <p:cNvPr id="92" name="Group 91"/>
            <p:cNvGrpSpPr/>
            <p:nvPr/>
          </p:nvGrpSpPr>
          <p:grpSpPr>
            <a:xfrm>
              <a:off x="5058105" y="1424588"/>
              <a:ext cx="2950216" cy="4287111"/>
              <a:chOff x="1663980" y="1367137"/>
              <a:chExt cx="2950216" cy="4287111"/>
            </a:xfrm>
          </p:grpSpPr>
          <p:grpSp>
            <p:nvGrpSpPr>
              <p:cNvPr id="93" name="Group 92"/>
              <p:cNvGrpSpPr/>
              <p:nvPr/>
            </p:nvGrpSpPr>
            <p:grpSpPr>
              <a:xfrm>
                <a:off x="2246881" y="2950178"/>
                <a:ext cx="970004" cy="1314964"/>
                <a:chOff x="1752601" y="2876036"/>
                <a:chExt cx="970004" cy="1314964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2494005" y="2876036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2494005" y="3942836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1752601" y="3211212"/>
                  <a:ext cx="228600" cy="2481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2722827" y="1367137"/>
                <a:ext cx="378630" cy="4287111"/>
                <a:chOff x="2228547" y="1292995"/>
                <a:chExt cx="378630" cy="4287111"/>
              </a:xfrm>
            </p:grpSpPr>
            <p:cxnSp>
              <p:nvCxnSpPr>
                <p:cNvPr id="103" name="Straight Connector 102"/>
                <p:cNvCxnSpPr/>
                <p:nvPr/>
              </p:nvCxnSpPr>
              <p:spPr>
                <a:xfrm flipH="1" flipV="1">
                  <a:off x="2450753" y="3827506"/>
                  <a:ext cx="12365" cy="156313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flipH="1" flipV="1">
                  <a:off x="2452817" y="1676400"/>
                  <a:ext cx="18533" cy="1447288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TextBox 104"/>
                <p:cNvSpPr txBox="1"/>
                <p:nvPr/>
              </p:nvSpPr>
              <p:spPr>
                <a:xfrm>
                  <a:off x="2228547" y="1292995"/>
                  <a:ext cx="37863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1000" i="1" baseline="-25000" dirty="0" smtClean="0">
                      <a:latin typeface="Times New Roman" pitchFamily="18" charset="0"/>
                      <a:cs typeface="Times New Roman" pitchFamily="18" charset="0"/>
                    </a:rPr>
                    <a:t>CC</a:t>
                  </a:r>
                  <a:endParaRPr lang="en-US" sz="1000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6" name="Isosceles Triangle 105"/>
                <p:cNvSpPr/>
                <p:nvPr/>
              </p:nvSpPr>
              <p:spPr>
                <a:xfrm rot="10800000">
                  <a:off x="2357976" y="5382398"/>
                  <a:ext cx="206160" cy="197708"/>
                </a:xfrm>
                <a:prstGeom prst="triangl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00"/>
                </a:p>
              </p:txBody>
            </p:sp>
          </p:grpSp>
          <p:grpSp>
            <p:nvGrpSpPr>
              <p:cNvPr id="95" name="Group 94"/>
              <p:cNvGrpSpPr/>
              <p:nvPr/>
            </p:nvGrpSpPr>
            <p:grpSpPr>
              <a:xfrm>
                <a:off x="2743208" y="2055342"/>
                <a:ext cx="424247" cy="3048000"/>
                <a:chOff x="2248928" y="1981200"/>
                <a:chExt cx="424247" cy="3048000"/>
              </a:xfrm>
            </p:grpSpPr>
            <p:sp>
              <p:nvSpPr>
                <p:cNvPr id="101" name="Rectangle 100"/>
                <p:cNvSpPr/>
                <p:nvPr/>
              </p:nvSpPr>
              <p:spPr>
                <a:xfrm>
                  <a:off x="2269524" y="1981200"/>
                  <a:ext cx="403651" cy="7455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500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500" i="1" baseline="-25000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endParaRPr lang="en-US" sz="10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2248928" y="4283676"/>
                  <a:ext cx="403651" cy="74552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500" i="1" dirty="0" smtClean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R</a:t>
                  </a:r>
                  <a:r>
                    <a:rPr lang="en-US" sz="500" i="1" baseline="-25000" dirty="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E</a:t>
                  </a:r>
                  <a:endParaRPr lang="en-US" sz="500" i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96" name="Group 95"/>
              <p:cNvGrpSpPr/>
              <p:nvPr/>
            </p:nvGrpSpPr>
            <p:grpSpPr>
              <a:xfrm>
                <a:off x="1663980" y="2883246"/>
                <a:ext cx="2950216" cy="734524"/>
                <a:chOff x="1169700" y="2809104"/>
                <a:chExt cx="2950216" cy="734524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 flipV="1">
                  <a:off x="1626900" y="2989305"/>
                  <a:ext cx="843346" cy="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3023323" y="3449807"/>
                  <a:ext cx="836142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9" name="TextBox 98"/>
                <p:cNvSpPr txBox="1"/>
                <p:nvPr/>
              </p:nvSpPr>
              <p:spPr>
                <a:xfrm>
                  <a:off x="3810216" y="3297407"/>
                  <a:ext cx="309700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1000" i="1" baseline="-25000" dirty="0" smtClean="0">
                      <a:latin typeface="Times New Roman" pitchFamily="18" charset="0"/>
                      <a:cs typeface="Times New Roman" pitchFamily="18" charset="0"/>
                    </a:rPr>
                    <a:t>in</a:t>
                  </a:r>
                  <a:endParaRPr lang="en-US" sz="1000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00" name="TextBox 99"/>
                <p:cNvSpPr txBox="1"/>
                <p:nvPr/>
              </p:nvSpPr>
              <p:spPr>
                <a:xfrm>
                  <a:off x="1169700" y="2809104"/>
                  <a:ext cx="352982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i="1" dirty="0" smtClean="0">
                      <a:latin typeface="Times New Roman" pitchFamily="18" charset="0"/>
                      <a:cs typeface="Times New Roman" pitchFamily="18" charset="0"/>
                    </a:rPr>
                    <a:t>v</a:t>
                  </a:r>
                  <a:r>
                    <a:rPr lang="en-US" sz="1000" i="1" baseline="-25000" dirty="0" smtClean="0">
                      <a:latin typeface="Times New Roman" pitchFamily="18" charset="0"/>
                      <a:cs typeface="Times New Roman" pitchFamily="18" charset="0"/>
                    </a:rPr>
                    <a:t>out</a:t>
                  </a:r>
                  <a:endParaRPr lang="en-US" sz="1000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1359" y="3092656"/>
              <a:ext cx="781103" cy="950976"/>
            </a:xfrm>
            <a:prstGeom prst="rect">
              <a:avLst/>
            </a:prstGeom>
          </p:spPr>
        </p:pic>
      </p:grpSp>
      <p:sp>
        <p:nvSpPr>
          <p:cNvPr id="21" name="TextBox 20"/>
          <p:cNvSpPr txBox="1"/>
          <p:nvPr/>
        </p:nvSpPr>
        <p:spPr>
          <a:xfrm>
            <a:off x="840550" y="2538104"/>
            <a:ext cx="159735" cy="1380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2406147" y="2217868"/>
            <a:ext cx="159735" cy="1380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991299" y="2186942"/>
            <a:ext cx="159735" cy="1380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−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665591" y="2443223"/>
            <a:ext cx="159735" cy="1380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−</a:t>
            </a:r>
            <a:endParaRPr lang="en-US" sz="1000" b="1" dirty="0" smtClean="0">
              <a:solidFill>
                <a:srgbClr val="FF00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998079" y="2690220"/>
            <a:ext cx="5520236" cy="2186580"/>
            <a:chOff x="1998079" y="2690220"/>
            <a:chExt cx="5520236" cy="2186580"/>
          </a:xfrm>
        </p:grpSpPr>
        <p:grpSp>
          <p:nvGrpSpPr>
            <p:cNvPr id="26" name="Group 25"/>
            <p:cNvGrpSpPr/>
            <p:nvPr/>
          </p:nvGrpSpPr>
          <p:grpSpPr>
            <a:xfrm>
              <a:off x="1998079" y="2690220"/>
              <a:ext cx="1461809" cy="1729381"/>
              <a:chOff x="1998079" y="2690220"/>
              <a:chExt cx="1461809" cy="1729381"/>
            </a:xfrm>
          </p:grpSpPr>
          <p:cxnSp>
            <p:nvCxnSpPr>
              <p:cNvPr id="11" name="Straight Arrow Connector 10"/>
              <p:cNvCxnSpPr/>
              <p:nvPr/>
            </p:nvCxnSpPr>
            <p:spPr>
              <a:xfrm flipH="1" flipV="1">
                <a:off x="1998079" y="2742811"/>
                <a:ext cx="745121" cy="1676789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2743200" y="2690220"/>
                <a:ext cx="716688" cy="1729381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2819400" y="4415135"/>
              <a:ext cx="46989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Transistors must be </a:t>
              </a:r>
              <a:r>
                <a:rPr lang="en-US" sz="2400" i="1" dirty="0" smtClean="0"/>
                <a:t>exactly</a:t>
              </a:r>
              <a:r>
                <a:rPr lang="en-US" sz="2400" dirty="0" smtClean="0"/>
                <a:t> matched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2514600" y="4872335"/>
            <a:ext cx="4472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Resistors must be </a:t>
            </a:r>
            <a:r>
              <a:rPr lang="en-US" sz="2400" i="1" dirty="0" smtClean="0"/>
              <a:t>exactly</a:t>
            </a:r>
            <a:r>
              <a:rPr lang="en-US" sz="2400" dirty="0" smtClean="0"/>
              <a:t> matched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981200" y="5334000"/>
            <a:ext cx="4086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Wires must be </a:t>
            </a:r>
            <a:r>
              <a:rPr lang="en-US" sz="2400" i="1" dirty="0" smtClean="0"/>
              <a:t>exactly</a:t>
            </a:r>
            <a:r>
              <a:rPr lang="en-US" sz="2400" dirty="0" smtClean="0"/>
              <a:t> matched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57200" y="5786735"/>
            <a:ext cx="563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Later stages (V→I) must be </a:t>
            </a:r>
            <a:r>
              <a:rPr lang="en-US" sz="2400" i="1" dirty="0" smtClean="0"/>
              <a:t>exactly</a:t>
            </a:r>
            <a:r>
              <a:rPr lang="en-US" sz="2400" dirty="0" smtClean="0"/>
              <a:t> matched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47675" y="1253708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Big advantage:</a:t>
            </a:r>
          </a:p>
          <a:p>
            <a:r>
              <a:rPr lang="en-US" sz="2400" dirty="0" smtClean="0"/>
              <a:t>Can DC-couple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=(v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- v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/>
              <a:t>at input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5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174625"/>
            <a:ext cx="9144000" cy="1470025"/>
          </a:xfrm>
        </p:spPr>
        <p:txBody>
          <a:bodyPr/>
          <a:lstStyle/>
          <a:p>
            <a:r>
              <a:rPr lang="en-US" dirty="0" smtClean="0"/>
              <a:t>Bureau of component matching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43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File:741 op-amp schematic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76449"/>
            <a:ext cx="7620000" cy="47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/>
          <p:cNvSpPr/>
          <p:nvPr/>
        </p:nvSpPr>
        <p:spPr>
          <a:xfrm>
            <a:off x="914400" y="2819400"/>
            <a:ext cx="3165389" cy="1295400"/>
          </a:xfrm>
          <a:prstGeom prst="ellipse">
            <a:avLst/>
          </a:prstGeom>
          <a:solidFill>
            <a:srgbClr val="FF0000">
              <a:alpha val="1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5400000">
            <a:off x="6238102" y="3715522"/>
            <a:ext cx="3165389" cy="1427205"/>
          </a:xfrm>
          <a:prstGeom prst="ellipse">
            <a:avLst/>
          </a:prstGeom>
          <a:solidFill>
            <a:srgbClr val="92D05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-76200" y="1219200"/>
            <a:ext cx="9684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err="1" smtClean="0"/>
              <a:t>OpAmp</a:t>
            </a:r>
            <a:r>
              <a:rPr lang="en-US" sz="2800" u="sng" dirty="0" smtClean="0"/>
              <a:t> integrates precision matched </a:t>
            </a:r>
            <a:r>
              <a:rPr lang="en-US" sz="2800" u="sng" dirty="0" err="1" smtClean="0"/>
              <a:t>actives+passives</a:t>
            </a:r>
            <a:r>
              <a:rPr lang="en-US" sz="2800" u="sng" dirty="0" smtClean="0"/>
              <a:t> in one IC</a:t>
            </a:r>
          </a:p>
        </p:txBody>
      </p:sp>
      <p:sp>
        <p:nvSpPr>
          <p:cNvPr id="9" name="Oval 8"/>
          <p:cNvSpPr/>
          <p:nvPr/>
        </p:nvSpPr>
        <p:spPr>
          <a:xfrm>
            <a:off x="2362200" y="4429124"/>
            <a:ext cx="4744994" cy="1971676"/>
          </a:xfrm>
          <a:prstGeom prst="ellipse">
            <a:avLst/>
          </a:prstGeom>
          <a:solidFill>
            <a:schemeClr val="accent1">
              <a:lumMod val="75000"/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810000" y="1841583"/>
            <a:ext cx="3505200" cy="1971676"/>
          </a:xfrm>
          <a:prstGeom prst="ellipse">
            <a:avLst/>
          </a:prstGeom>
          <a:solidFill>
            <a:schemeClr val="accent1">
              <a:lumMod val="75000"/>
              <a:alpha val="1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2209800"/>
            <a:ext cx="1601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 Stage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76400" y="2671465"/>
            <a:ext cx="457200" cy="3003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5400000">
            <a:off x="7997660" y="2639382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 Stage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8382000" y="3200400"/>
            <a:ext cx="300334" cy="61285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81599" y="1723874"/>
            <a:ext cx="1516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Biasing </a:t>
            </a:r>
            <a:r>
              <a:rPr lang="en-US" sz="2400" dirty="0" err="1" smtClean="0"/>
              <a:t>etc</a:t>
            </a:r>
            <a:endParaRPr lang="en-US" sz="2400" dirty="0" smtClean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791200" y="2085276"/>
            <a:ext cx="0" cy="3290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572000" y="2076449"/>
            <a:ext cx="1219200" cy="257175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72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-76200"/>
            <a:ext cx="9144000" cy="1470025"/>
          </a:xfrm>
        </p:spPr>
        <p:txBody>
          <a:bodyPr/>
          <a:lstStyle/>
          <a:p>
            <a:r>
              <a:rPr lang="en-US" dirty="0" smtClean="0"/>
              <a:t>Your friend for Spring 2014</a:t>
            </a:r>
            <a:br>
              <a:rPr lang="en-US" dirty="0" smtClean="0"/>
            </a:br>
            <a:r>
              <a:rPr lang="en-US" dirty="0" smtClean="0"/>
              <a:t>LM741 </a:t>
            </a:r>
            <a:r>
              <a:rPr lang="en-US" dirty="0" err="1" smtClean="0"/>
              <a:t>OpAmp</a:t>
            </a:r>
            <a:r>
              <a:rPr lang="en-US" dirty="0" smtClean="0"/>
              <a:t> IC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http://1.bp.blogspot.com/-PG_LI-g86xQ/UHBAryRVeSI/AAAAAAAAAbY/apbM8MjOwws/s1600/lm7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4335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swarthmore.edu/NatSci/engineering/engr011/Labs/E11L2/L1_74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593676"/>
            <a:ext cx="3486150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1066800" y="2793826"/>
            <a:ext cx="6478697" cy="2311574"/>
            <a:chOff x="1066800" y="2645891"/>
            <a:chExt cx="6478697" cy="2311574"/>
          </a:xfrm>
        </p:grpSpPr>
        <p:sp>
          <p:nvSpPr>
            <p:cNvPr id="2" name="TextBox 1"/>
            <p:cNvSpPr txBox="1"/>
            <p:nvPr/>
          </p:nvSpPr>
          <p:spPr>
            <a:xfrm>
              <a:off x="1066800" y="4495800"/>
              <a:ext cx="64786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Close to zero input current (high input impedance)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2895600" y="2645891"/>
              <a:ext cx="3200400" cy="184990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1066800" y="3195935"/>
            <a:ext cx="6705600" cy="2438400"/>
            <a:chOff x="1066800" y="3048000"/>
            <a:chExt cx="6705600" cy="2438400"/>
          </a:xfrm>
        </p:grpSpPr>
        <p:sp>
          <p:nvSpPr>
            <p:cNvPr id="7" name="TextBox 6"/>
            <p:cNvSpPr txBox="1"/>
            <p:nvPr/>
          </p:nvSpPr>
          <p:spPr>
            <a:xfrm>
              <a:off x="1066800" y="5024735"/>
              <a:ext cx="58401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Current drive output (low output impedance)</a:t>
              </a:r>
            </a:p>
          </p:txBody>
        </p:sp>
        <p:cxnSp>
          <p:nvCxnSpPr>
            <p:cNvPr id="12" name="Elbow Connector 11"/>
            <p:cNvCxnSpPr>
              <a:stCxn id="7" idx="3"/>
            </p:cNvCxnSpPr>
            <p:nvPr/>
          </p:nvCxnSpPr>
          <p:spPr>
            <a:xfrm flipV="1">
              <a:off x="6906925" y="3048000"/>
              <a:ext cx="865475" cy="2207568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7848600" y="2205335"/>
            <a:ext cx="718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+12V</a:t>
            </a:r>
            <a:endParaRPr lang="en-US" sz="24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4724115" y="3793922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-12V</a:t>
            </a:r>
            <a:endParaRPr lang="en-US" sz="24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5710535"/>
            <a:ext cx="4056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Close to infinite open loop gain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6169967"/>
            <a:ext cx="5337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OPAMP ≡ DC coupled high gain amplifier</a:t>
            </a:r>
          </a:p>
        </p:txBody>
      </p:sp>
    </p:spTree>
    <p:extLst>
      <p:ext uri="{BB962C8B-B14F-4D97-AF65-F5344CB8AC3E}">
        <p14:creationId xmlns:p14="http://schemas.microsoft.com/office/powerpoint/2010/main" val="55602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449</Words>
  <Application>Microsoft Office PowerPoint</Application>
  <PresentationFormat>On-screen Show (4:3)</PresentationFormat>
  <Paragraphs>136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EP212  Electronics Lab 2 Analog Electronics Lecture 1 Review, and plan for this semester</vt:lpstr>
      <vt:lpstr>Electronics for Physicists  – the big picture</vt:lpstr>
      <vt:lpstr>Recall BJT transistors from Electronics Lab -1</vt:lpstr>
      <vt:lpstr>How does the transistor amplify?</vt:lpstr>
      <vt:lpstr>How do TWO transistors work?</vt:lpstr>
      <vt:lpstr>Differential signals are GOOD</vt:lpstr>
      <vt:lpstr>What are the constraints of differential operation?</vt:lpstr>
      <vt:lpstr>Bureau of component matching </vt:lpstr>
      <vt:lpstr>Your friend for Spring 2014 LM741 OpAmp IC</vt:lpstr>
      <vt:lpstr>Preparation for Lab 1</vt:lpstr>
      <vt:lpstr>Course 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Experimental Particle and Nuclear Physics</dc:title>
  <dc:creator>Pradeep Sarin</dc:creator>
  <cp:lastModifiedBy>Pradeep Sarin</cp:lastModifiedBy>
  <cp:revision>96</cp:revision>
  <cp:lastPrinted>2013-02-11T03:44:36Z</cp:lastPrinted>
  <dcterms:created xsi:type="dcterms:W3CDTF">2006-08-16T00:00:00Z</dcterms:created>
  <dcterms:modified xsi:type="dcterms:W3CDTF">2014-01-17T08:50:32Z</dcterms:modified>
</cp:coreProperties>
</file>