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9" r:id="rId3"/>
    <p:sldId id="294" r:id="rId4"/>
    <p:sldId id="276" r:id="rId5"/>
    <p:sldId id="293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3252-7BA5-4FFC-8BCD-7F9B7857F6D8}">
          <p14:sldIdLst>
            <p14:sldId id="275"/>
          </p14:sldIdLst>
        </p14:section>
        <p14:section name="Untitled Section" id="{D953048B-D014-425A-9F9E-8310182251BD}">
          <p14:sldIdLst>
            <p14:sldId id="259"/>
            <p14:sldId id="294"/>
            <p14:sldId id="276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18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2013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/5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378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Lecture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Positive Feedback</a:t>
            </a:r>
            <a:br>
              <a:rPr lang="en-US" dirty="0" smtClean="0"/>
            </a:br>
            <a:r>
              <a:rPr lang="en-US" dirty="0" smtClean="0"/>
              <a:t>Schmitt trigger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434" y="3575793"/>
            <a:ext cx="1703046" cy="146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61350" y="4040352"/>
            <a:ext cx="1824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dirty="0" smtClean="0"/>
              <a:t> =  A(v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- v</a:t>
            </a:r>
            <a:r>
              <a:rPr lang="en-US" sz="2400" i="1" baseline="-25000" dirty="0" smtClean="0"/>
              <a:t>-</a:t>
            </a:r>
            <a:r>
              <a:rPr lang="en-US" sz="2400" i="1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3458" y="3833337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i="1" baseline="-25000" dirty="0" smtClean="0"/>
              <a:t>+</a:t>
            </a:r>
            <a:endParaRPr lang="en-US" sz="24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42667" y="4377952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i="1" baseline="-25000" dirty="0" smtClean="0"/>
              <a:t>-</a:t>
            </a:r>
            <a:endParaRPr lang="en-US" sz="2400" i="1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3495554" y="3356658"/>
            <a:ext cx="1134319" cy="938344"/>
            <a:chOff x="3495554" y="3356658"/>
            <a:chExt cx="1134319" cy="938344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4618299" y="3356658"/>
              <a:ext cx="11574" cy="938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495554" y="3356658"/>
              <a:ext cx="11343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497483" y="3356658"/>
              <a:ext cx="11574" cy="707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499408" y="4305909"/>
            <a:ext cx="1145893" cy="954339"/>
            <a:chOff x="3499408" y="4305909"/>
            <a:chExt cx="1145893" cy="954339"/>
          </a:xfrm>
        </p:grpSpPr>
        <p:cxnSp>
          <p:nvCxnSpPr>
            <p:cNvPr id="16" name="Straight Connector 15"/>
            <p:cNvCxnSpPr/>
            <p:nvPr/>
          </p:nvCxnSpPr>
          <p:spPr>
            <a:xfrm flipH="1" flipV="1">
              <a:off x="3499408" y="4550808"/>
              <a:ext cx="11574" cy="7075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510982" y="5260248"/>
              <a:ext cx="11343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4633727" y="4305909"/>
              <a:ext cx="11574" cy="938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smtClean="0"/>
              <a:t>Recall simple </a:t>
            </a:r>
            <a:r>
              <a:rPr lang="en-US" dirty="0" smtClean="0"/>
              <a:t>comparator (Lab 1)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609407" y="1460500"/>
            <a:ext cx="5925185" cy="1435100"/>
            <a:chOff x="0" y="0"/>
            <a:chExt cx="5926076" cy="143301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391469" cy="143301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962167" y="934871"/>
              <a:ext cx="867410" cy="52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34621" y="68239"/>
              <a:ext cx="5291455" cy="774699"/>
              <a:chOff x="1769" y="0"/>
              <a:chExt cx="5303656" cy="771525"/>
            </a:xfrm>
          </p:grpSpPr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3143250" y="0"/>
                <a:ext cx="2162175" cy="6456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0" rIns="91440" bIns="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latin typeface="Calibri"/>
                    <a:ea typeface="Calibri"/>
                    <a:cs typeface="Times New Roman"/>
                  </a:rPr>
                  <a:t>Fig </a:t>
                </a:r>
                <a:r>
                  <a:rPr lang="en-US" sz="1100" dirty="0" smtClean="0">
                    <a:effectLst/>
                    <a:latin typeface="Calibri"/>
                    <a:ea typeface="Calibri"/>
                    <a:cs typeface="Times New Roman"/>
                  </a:rPr>
                  <a:t>2: Simple comparator: R</a:t>
                </a:r>
                <a:r>
                  <a:rPr lang="en-US" sz="1100" baseline="-25000" dirty="0" smtClean="0">
                    <a:effectLst/>
                    <a:latin typeface="Calibri"/>
                    <a:ea typeface="Calibri"/>
                    <a:cs typeface="Times New Roman"/>
                  </a:rPr>
                  <a:t>1</a:t>
                </a:r>
                <a:r>
                  <a:rPr lang="en-US" sz="1100" dirty="0" smtClean="0">
                    <a:effectLst/>
                    <a:latin typeface="Calibri"/>
                    <a:ea typeface="Calibri"/>
                    <a:cs typeface="Times New Roman"/>
                  </a:rPr>
                  <a:t> R</a:t>
                </a:r>
                <a:r>
                  <a:rPr lang="en-US" sz="1100" baseline="-25000" dirty="0" smtClean="0">
                    <a:effectLst/>
                    <a:latin typeface="Calibri"/>
                    <a:ea typeface="Calibri"/>
                    <a:cs typeface="Times New Roman"/>
                  </a:rPr>
                  <a:t>2</a:t>
                </a:r>
                <a:r>
                  <a:rPr lang="en-US" sz="1100" dirty="0" smtClean="0">
                    <a:effectLst/>
                    <a:latin typeface="Calibri"/>
                    <a:ea typeface="Calibri"/>
                    <a:cs typeface="Times New Roman"/>
                  </a:rPr>
                  <a:t> set the threshold voltage for switching v</a:t>
                </a:r>
                <a:r>
                  <a:rPr lang="en-US" sz="1100" baseline="-25000" dirty="0" smtClean="0">
                    <a:effectLst/>
                    <a:latin typeface="Calibri"/>
                    <a:ea typeface="Calibri"/>
                    <a:cs typeface="Times New Roman"/>
                  </a:rPr>
                  <a:t>out</a:t>
                </a:r>
                <a:r>
                  <a:rPr lang="en-US" sz="1100" dirty="0" smtClean="0">
                    <a:effectLst/>
                    <a:latin typeface="Calibri"/>
                    <a:ea typeface="Calibri"/>
                    <a:cs typeface="Times New Roman"/>
                  </a:rPr>
                  <a:t> between +</a:t>
                </a:r>
                <a:r>
                  <a:rPr lang="en-US" sz="1100" dirty="0" err="1" smtClean="0">
                    <a:effectLst/>
                    <a:latin typeface="Calibri"/>
                    <a:ea typeface="Calibri"/>
                    <a:cs typeface="Times New Roman"/>
                  </a:rPr>
                  <a:t>V</a:t>
                </a:r>
                <a:r>
                  <a:rPr lang="en-US" sz="1100" baseline="-25000" dirty="0" err="1" smtClean="0">
                    <a:effectLst/>
                    <a:latin typeface="Calibri"/>
                    <a:ea typeface="Calibri"/>
                    <a:cs typeface="Times New Roman"/>
                  </a:rPr>
                  <a:t>max</a:t>
                </a:r>
                <a:r>
                  <a:rPr lang="en-US" sz="1100" dirty="0" smtClean="0">
                    <a:effectLst/>
                    <a:latin typeface="Calibri"/>
                    <a:ea typeface="Calibri"/>
                    <a:cs typeface="Times New Roman"/>
                  </a:rPr>
                  <a:t> and -</a:t>
                </a:r>
                <a:r>
                  <a:rPr lang="en-US" sz="1100" dirty="0" err="1" smtClean="0">
                    <a:effectLst/>
                    <a:latin typeface="Calibri"/>
                    <a:ea typeface="Calibri"/>
                    <a:cs typeface="Times New Roman"/>
                  </a:rPr>
                  <a:t>V</a:t>
                </a:r>
                <a:r>
                  <a:rPr lang="en-US" sz="1100" baseline="-25000" dirty="0" err="1" smtClean="0">
                    <a:latin typeface="Calibri"/>
                    <a:ea typeface="Calibri"/>
                    <a:cs typeface="Times New Roman"/>
                  </a:rPr>
                  <a:t>max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5" name="Text Box 17"/>
              <p:cNvSpPr txBox="1"/>
              <p:nvPr/>
            </p:nvSpPr>
            <p:spPr bwMode="auto">
              <a:xfrm>
                <a:off x="1400175" y="533400"/>
                <a:ext cx="409575" cy="238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squar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Calibri"/>
                    <a:ea typeface="Calibri"/>
                    <a:cs typeface="Times New Roman"/>
                  </a:rPr>
                  <a:t>R</a:t>
                </a:r>
                <a:r>
                  <a:rPr lang="en-US" sz="1400" baseline="-25000">
                    <a:effectLst/>
                    <a:latin typeface="Calibri"/>
                    <a:ea typeface="Calibri"/>
                    <a:cs typeface="Times New Roman"/>
                  </a:rPr>
                  <a:t>f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6" name="Text Box 18"/>
              <p:cNvSpPr txBox="1"/>
              <p:nvPr/>
            </p:nvSpPr>
            <p:spPr bwMode="auto">
              <a:xfrm>
                <a:off x="1769" y="351457"/>
                <a:ext cx="409575" cy="238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squar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Calibri"/>
                    <a:ea typeface="Calibri"/>
                    <a:cs typeface="Times New Roman"/>
                  </a:rPr>
                  <a:t>R</a:t>
                </a:r>
                <a:r>
                  <a:rPr lang="en-US" sz="1400" baseline="-25000">
                    <a:effectLst/>
                    <a:latin typeface="Calibri"/>
                    <a:ea typeface="Calibri"/>
                    <a:cs typeface="Times New Roman"/>
                  </a:rPr>
                  <a:t>2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Text Box 21"/>
            <p:cNvSpPr txBox="1"/>
            <p:nvPr/>
          </p:nvSpPr>
          <p:spPr bwMode="auto">
            <a:xfrm>
              <a:off x="634621" y="682429"/>
              <a:ext cx="408940" cy="238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spcFirstLastPara="0" vert="horz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effectLst/>
                  <a:latin typeface="Calibri"/>
                  <a:ea typeface="Calibri"/>
                  <a:cs typeface="Times New Roman"/>
                </a:rPr>
                <a:t>R</a:t>
              </a:r>
              <a:r>
                <a:rPr lang="en-US" sz="1400" baseline="-25000">
                  <a:effectLst/>
                  <a:latin typeface="Calibri"/>
                  <a:ea typeface="Calibri"/>
                  <a:cs typeface="Times New Roman"/>
                </a:rPr>
                <a:t>1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38" t="14814" r="15232"/>
            <a:stretch/>
          </p:blipFill>
          <p:spPr bwMode="auto">
            <a:xfrm>
              <a:off x="812042" y="887104"/>
              <a:ext cx="252483" cy="320723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880281" y="388961"/>
              <a:ext cx="111125" cy="550545"/>
              <a:chOff x="0" y="0"/>
              <a:chExt cx="111369" cy="550984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-79131" y="79131"/>
                <a:ext cx="269631" cy="111369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-79130" y="360484"/>
                <a:ext cx="269630" cy="111369"/>
              </a:xfrm>
              <a:prstGeom prst="rect">
                <a:avLst/>
              </a:prstGeom>
            </p:spPr>
          </p:pic>
        </p:grpSp>
      </p:grpSp>
      <p:sp>
        <p:nvSpPr>
          <p:cNvPr id="2" name="TextBox 1"/>
          <p:cNvSpPr txBox="1"/>
          <p:nvPr/>
        </p:nvSpPr>
        <p:spPr>
          <a:xfrm>
            <a:off x="3304886" y="3078570"/>
            <a:ext cx="1653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+ </a:t>
            </a:r>
            <a:r>
              <a:rPr lang="en-US" sz="2400" dirty="0" smtClean="0"/>
              <a:t>?: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30933" y="2887478"/>
                <a:ext cx="3245119" cy="844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≡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933" y="2887478"/>
                <a:ext cx="3245119" cy="8442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6232342" y="4254903"/>
            <a:ext cx="2521724" cy="1752600"/>
            <a:chOff x="1295666" y="4645967"/>
            <a:chExt cx="2521724" cy="1752600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2047957" y="5026967"/>
              <a:ext cx="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295666" y="5598467"/>
              <a:ext cx="174289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295666" y="5179367"/>
              <a:ext cx="75229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052811" y="5941367"/>
              <a:ext cx="75229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047957" y="5179367"/>
              <a:ext cx="4854" cy="762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971757" y="4645967"/>
              <a:ext cx="18456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/>
                <a:t>v</a:t>
              </a:r>
              <a:r>
                <a:rPr lang="en-US" sz="2400" i="1" baseline="-25000" dirty="0" err="1" smtClean="0"/>
                <a:t>o</a:t>
              </a:r>
              <a:r>
                <a:rPr lang="en-US" sz="2400" i="1" dirty="0" smtClean="0"/>
                <a:t> = A(v</a:t>
              </a:r>
              <a:r>
                <a:rPr lang="en-US" sz="2400" i="1" baseline="-25000" dirty="0" smtClean="0"/>
                <a:t>+</a:t>
              </a:r>
              <a:r>
                <a:rPr lang="en-US" sz="2400" i="1" dirty="0" smtClean="0"/>
                <a:t> - v</a:t>
              </a:r>
              <a:r>
                <a:rPr lang="en-US" sz="2400" i="1" baseline="-25000" dirty="0" smtClean="0"/>
                <a:t>in</a:t>
              </a:r>
              <a:r>
                <a:rPr lang="en-US" sz="2400" i="1" dirty="0" smtClean="0"/>
                <a:t>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38557" y="5327302"/>
              <a:ext cx="5437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v</a:t>
              </a:r>
              <a:r>
                <a:rPr lang="en-US" sz="2400" i="1" baseline="-25000" dirty="0" smtClean="0"/>
                <a:t>in</a:t>
              </a:r>
              <a:r>
                <a:rPr lang="en-US" sz="2400" i="1" dirty="0" smtClean="0"/>
                <a:t> 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3977" y="5936902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T</a:t>
              </a:r>
              <a:endParaRPr lang="en-US" sz="2400" i="1" dirty="0" smtClean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3727622" y="2050820"/>
            <a:ext cx="1565335" cy="261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701076" y="2143922"/>
            <a:ext cx="2439481" cy="855676"/>
            <a:chOff x="2701076" y="2143922"/>
            <a:chExt cx="2439481" cy="855676"/>
          </a:xfrm>
        </p:grpSpPr>
        <p:sp>
          <p:nvSpPr>
            <p:cNvPr id="17" name="Rectangle 16"/>
            <p:cNvSpPr/>
            <p:nvPr/>
          </p:nvSpPr>
          <p:spPr>
            <a:xfrm>
              <a:off x="3509318" y="2143922"/>
              <a:ext cx="1631239" cy="829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701076" y="2169661"/>
              <a:ext cx="495206" cy="829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43503" y="2248483"/>
              <a:ext cx="495206" cy="1874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172878" y="3793238"/>
                <a:ext cx="13834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𝑖𝑛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878" y="3793238"/>
                <a:ext cx="138345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86070" y="4376406"/>
            <a:ext cx="3341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&lt; V</a:t>
            </a:r>
            <a:r>
              <a:rPr lang="en-US" sz="2400" i="1" baseline="-25000" dirty="0" smtClean="0"/>
              <a:t>T</a:t>
            </a:r>
            <a:r>
              <a:rPr lang="en-US" sz="2400" i="1" dirty="0" smtClean="0"/>
              <a:t> → V</a:t>
            </a:r>
            <a:r>
              <a:rPr lang="en-US" sz="2400" i="1" baseline="-25000" dirty="0" smtClean="0"/>
              <a:t>out</a:t>
            </a:r>
            <a:r>
              <a:rPr lang="en-US" sz="2400" i="1" dirty="0" smtClean="0"/>
              <a:t> = +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max</a:t>
            </a:r>
            <a:endParaRPr lang="en-US" sz="2400" i="1" baseline="-25000" dirty="0" smtClean="0"/>
          </a:p>
          <a:p>
            <a:r>
              <a:rPr lang="en-US" sz="2400" dirty="0" smtClean="0"/>
              <a:t>For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 &gt; V</a:t>
            </a:r>
            <a:r>
              <a:rPr lang="en-US" sz="2400" i="1" baseline="-25000" dirty="0" smtClean="0"/>
              <a:t>T</a:t>
            </a:r>
            <a:r>
              <a:rPr lang="en-US" sz="2400" i="1" dirty="0" smtClean="0"/>
              <a:t>→ V</a:t>
            </a:r>
            <a:r>
              <a:rPr lang="en-US" sz="2400" i="1" baseline="-25000" dirty="0" smtClean="0"/>
              <a:t>out</a:t>
            </a:r>
            <a:r>
              <a:rPr lang="en-US" sz="2400" i="1" dirty="0" smtClean="0"/>
              <a:t> = -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max</a:t>
            </a:r>
            <a:endParaRPr lang="en-US" sz="2400" i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295498" y="5244856"/>
            <a:ext cx="5330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But for noisy </a:t>
            </a:r>
            <a:r>
              <a:rPr lang="en-US" sz="2400" i="1" dirty="0" smtClean="0">
                <a:solidFill>
                  <a:srgbClr val="C00000"/>
                </a:solidFill>
              </a:rPr>
              <a:t>v</a:t>
            </a:r>
            <a:r>
              <a:rPr lang="en-US" sz="2400" i="1" baseline="-25000" dirty="0" smtClean="0">
                <a:solidFill>
                  <a:srgbClr val="C00000"/>
                </a:solidFill>
              </a:rPr>
              <a:t>in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close to </a:t>
            </a:r>
            <a:r>
              <a:rPr lang="en-US" sz="2400" i="1" dirty="0" smtClean="0">
                <a:solidFill>
                  <a:srgbClr val="C00000"/>
                </a:solidFill>
              </a:rPr>
              <a:t>V</a:t>
            </a:r>
            <a:r>
              <a:rPr lang="en-US" sz="2400" i="1" baseline="-25000" dirty="0" smtClean="0">
                <a:solidFill>
                  <a:srgbClr val="C00000"/>
                </a:solidFill>
              </a:rPr>
              <a:t>T</a:t>
            </a:r>
            <a:r>
              <a:rPr lang="en-US" sz="2400" i="1" dirty="0" smtClean="0">
                <a:solidFill>
                  <a:srgbClr val="C00000"/>
                </a:solidFill>
              </a:rPr>
              <a:t> , </a:t>
            </a:r>
            <a:br>
              <a:rPr lang="en-US" sz="2400" i="1" dirty="0" smtClean="0">
                <a:solidFill>
                  <a:srgbClr val="C00000"/>
                </a:solidFill>
              </a:rPr>
            </a:br>
            <a:r>
              <a:rPr lang="en-US" sz="2400" i="1" dirty="0" smtClean="0">
                <a:solidFill>
                  <a:srgbClr val="C00000"/>
                </a:solidFill>
              </a:rPr>
              <a:t>V</a:t>
            </a:r>
            <a:r>
              <a:rPr lang="en-US" sz="2400" i="1" baseline="-25000" dirty="0" smtClean="0">
                <a:solidFill>
                  <a:srgbClr val="C00000"/>
                </a:solidFill>
              </a:rPr>
              <a:t>out</a:t>
            </a:r>
            <a:r>
              <a:rPr lang="en-US" sz="2400" i="1" dirty="0" smtClean="0">
                <a:solidFill>
                  <a:srgbClr val="C00000"/>
                </a:solidFill>
              </a:rPr>
              <a:t> swings crazily between +</a:t>
            </a:r>
            <a:r>
              <a:rPr lang="en-US" sz="2400" i="1" dirty="0" err="1" smtClean="0">
                <a:solidFill>
                  <a:srgbClr val="C00000"/>
                </a:solidFill>
              </a:rPr>
              <a:t>V</a:t>
            </a:r>
            <a:r>
              <a:rPr lang="en-US" sz="2400" i="1" baseline="-25000" dirty="0" err="1" smtClean="0">
                <a:solidFill>
                  <a:srgbClr val="C00000"/>
                </a:solidFill>
              </a:rPr>
              <a:t>max</a:t>
            </a:r>
            <a:r>
              <a:rPr lang="en-US" sz="2400" i="1" dirty="0" smtClean="0">
                <a:solidFill>
                  <a:srgbClr val="C00000"/>
                </a:solidFill>
              </a:rPr>
              <a:t> &amp; -</a:t>
            </a:r>
            <a:r>
              <a:rPr lang="en-US" sz="2400" i="1" dirty="0" err="1" smtClean="0">
                <a:solidFill>
                  <a:srgbClr val="C00000"/>
                </a:solidFill>
              </a:rPr>
              <a:t>V</a:t>
            </a:r>
            <a:r>
              <a:rPr lang="en-US" sz="2400" i="1" baseline="-25000" dirty="0" err="1" smtClean="0">
                <a:solidFill>
                  <a:srgbClr val="C00000"/>
                </a:solidFill>
              </a:rPr>
              <a:t>max</a:t>
            </a:r>
            <a:r>
              <a:rPr lang="en-US" sz="2400" i="1" dirty="0" smtClean="0">
                <a:solidFill>
                  <a:srgbClr val="C00000"/>
                </a:solidFill>
              </a:rPr>
              <a:t> 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26187" y="4642426"/>
            <a:ext cx="747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+</a:t>
            </a:r>
            <a:r>
              <a:rPr lang="en-US" sz="2000" i="1" dirty="0" err="1" smtClean="0"/>
              <a:t>V</a:t>
            </a:r>
            <a:r>
              <a:rPr lang="en-US" sz="2000" i="1" baseline="-25000" dirty="0" err="1" smtClean="0"/>
              <a:t>max</a:t>
            </a:r>
            <a:endParaRPr lang="en-US" sz="2400" i="1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630303" y="5462104"/>
            <a:ext cx="698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-</a:t>
            </a:r>
            <a:r>
              <a:rPr lang="en-US" sz="2000" i="1" dirty="0" err="1" smtClean="0"/>
              <a:t>V</a:t>
            </a:r>
            <a:r>
              <a:rPr lang="en-US" sz="2000" i="1" baseline="-25000" dirty="0" err="1" smtClean="0"/>
              <a:t>max</a:t>
            </a:r>
            <a:endParaRPr lang="en-US" sz="2400" i="1" dirty="0" smtClean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6232343" y="5562314"/>
            <a:ext cx="1371181" cy="446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4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smtClean="0"/>
              <a:t>Review of Lab 2</a:t>
            </a:r>
            <a:br>
              <a:rPr lang="en-US" dirty="0" smtClean="0"/>
            </a:br>
            <a:r>
              <a:rPr lang="en-US" b="1" dirty="0" smtClean="0"/>
              <a:t>POSITIVE </a:t>
            </a:r>
            <a:r>
              <a:rPr lang="en-US" dirty="0" smtClean="0"/>
              <a:t>feedback is good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609407" y="1460500"/>
            <a:ext cx="5925185" cy="1435100"/>
            <a:chOff x="0" y="0"/>
            <a:chExt cx="5926076" cy="143301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391469" cy="143301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962167" y="934871"/>
              <a:ext cx="867410" cy="52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34621" y="68239"/>
              <a:ext cx="5291455" cy="774699"/>
              <a:chOff x="1769" y="0"/>
              <a:chExt cx="5303656" cy="771525"/>
            </a:xfrm>
          </p:grpSpPr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3143250" y="0"/>
                <a:ext cx="2162175" cy="4095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0" rIns="91440" bIns="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Fig 3: Positive feedback through R</a:t>
                </a:r>
                <a:r>
                  <a:rPr lang="en-US" sz="1100" baseline="-25000">
                    <a:effectLst/>
                    <a:latin typeface="Calibri"/>
                    <a:ea typeface="Calibri"/>
                    <a:cs typeface="Times New Roman"/>
                  </a:rPr>
                  <a:t>f</a:t>
                </a:r>
                <a:r>
                  <a:rPr lang="en-US" sz="1100">
                    <a:effectLst/>
                    <a:latin typeface="Calibri"/>
                    <a:ea typeface="Calibri"/>
                    <a:cs typeface="Times New Roman"/>
                  </a:rPr>
                  <a:t> stabilizes the circuit response</a:t>
                </a:r>
              </a:p>
            </p:txBody>
          </p:sp>
          <p:sp>
            <p:nvSpPr>
              <p:cNvPr id="15" name="Text Box 17"/>
              <p:cNvSpPr txBox="1"/>
              <p:nvPr/>
            </p:nvSpPr>
            <p:spPr bwMode="auto">
              <a:xfrm>
                <a:off x="1400175" y="533400"/>
                <a:ext cx="409575" cy="238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squar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Calibri"/>
                    <a:ea typeface="Calibri"/>
                    <a:cs typeface="Times New Roman"/>
                  </a:rPr>
                  <a:t>R</a:t>
                </a:r>
                <a:r>
                  <a:rPr lang="en-US" sz="1400" baseline="-25000">
                    <a:effectLst/>
                    <a:latin typeface="Calibri"/>
                    <a:ea typeface="Calibri"/>
                    <a:cs typeface="Times New Roman"/>
                  </a:rPr>
                  <a:t>f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6" name="Text Box 18"/>
              <p:cNvSpPr txBox="1"/>
              <p:nvPr/>
            </p:nvSpPr>
            <p:spPr bwMode="auto">
              <a:xfrm>
                <a:off x="1769" y="351457"/>
                <a:ext cx="409575" cy="238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spcFirstLastPara="0" vert="horz" wrap="square" lIns="91440" tIns="0" rIns="9144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Calibri"/>
                    <a:ea typeface="Calibri"/>
                    <a:cs typeface="Times New Roman"/>
                  </a:rPr>
                  <a:t>R</a:t>
                </a:r>
                <a:r>
                  <a:rPr lang="en-US" sz="1400" baseline="-25000">
                    <a:effectLst/>
                    <a:latin typeface="Calibri"/>
                    <a:ea typeface="Calibri"/>
                    <a:cs typeface="Times New Roman"/>
                  </a:rPr>
                  <a:t>2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Text Box 21"/>
            <p:cNvSpPr txBox="1"/>
            <p:nvPr/>
          </p:nvSpPr>
          <p:spPr bwMode="auto">
            <a:xfrm>
              <a:off x="634621" y="682429"/>
              <a:ext cx="408940" cy="238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spcFirstLastPara="0" vert="horz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effectLst/>
                  <a:latin typeface="Calibri"/>
                  <a:ea typeface="Calibri"/>
                  <a:cs typeface="Times New Roman"/>
                </a:rPr>
                <a:t>R</a:t>
              </a:r>
              <a:r>
                <a:rPr lang="en-US" sz="1400" baseline="-25000">
                  <a:effectLst/>
                  <a:latin typeface="Calibri"/>
                  <a:ea typeface="Calibri"/>
                  <a:cs typeface="Times New Roman"/>
                </a:rPr>
                <a:t>1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38" t="14814" r="15232"/>
            <a:stretch/>
          </p:blipFill>
          <p:spPr bwMode="auto">
            <a:xfrm>
              <a:off x="812042" y="887104"/>
              <a:ext cx="252483" cy="320723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11" name="Group 10"/>
            <p:cNvGrpSpPr/>
            <p:nvPr/>
          </p:nvGrpSpPr>
          <p:grpSpPr>
            <a:xfrm>
              <a:off x="880281" y="388961"/>
              <a:ext cx="111125" cy="550545"/>
              <a:chOff x="0" y="0"/>
              <a:chExt cx="111369" cy="550984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-79131" y="79131"/>
                <a:ext cx="269631" cy="111369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-79130" y="360484"/>
                <a:ext cx="269630" cy="111369"/>
              </a:xfrm>
              <a:prstGeom prst="rect">
                <a:avLst/>
              </a:prstGeom>
            </p:spPr>
          </p:pic>
        </p:grpSp>
      </p:grpSp>
      <p:sp>
        <p:nvSpPr>
          <p:cNvPr id="17" name="TextBox 16"/>
          <p:cNvSpPr txBox="1"/>
          <p:nvPr/>
        </p:nvSpPr>
        <p:spPr>
          <a:xfrm>
            <a:off x="118055" y="3000375"/>
            <a:ext cx="849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pply superposition: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T</a:t>
            </a:r>
            <a:r>
              <a:rPr lang="en-US" sz="2400" i="1" dirty="0" smtClean="0"/>
              <a:t> </a:t>
            </a:r>
            <a:r>
              <a:rPr lang="en-US" sz="2400" dirty="0" smtClean="0"/>
              <a:t>already set by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f</a:t>
            </a:r>
            <a:r>
              <a:rPr lang="en-US" sz="2400" i="1" dirty="0" smtClean="0"/>
              <a:t> sets +</a:t>
            </a:r>
            <a:r>
              <a:rPr lang="el-GR" sz="2400" i="1" dirty="0" smtClean="0"/>
              <a:t>δ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and -</a:t>
            </a:r>
            <a:r>
              <a:rPr lang="el-GR" sz="2400" i="1" dirty="0" smtClean="0"/>
              <a:t>δ</a:t>
            </a:r>
            <a:r>
              <a:rPr lang="en-US" sz="2400" i="1" dirty="0"/>
              <a:t>v</a:t>
            </a:r>
            <a:r>
              <a:rPr lang="en-US" sz="2400" i="1" baseline="-25000" dirty="0"/>
              <a:t>+</a:t>
            </a:r>
            <a:endParaRPr lang="en-US" sz="2400" i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021419" y="2170925"/>
            <a:ext cx="4223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v</a:t>
            </a:r>
            <a:r>
              <a:rPr lang="en-US" sz="2400" i="1" baseline="-25000" dirty="0" smtClean="0"/>
              <a:t>+</a:t>
            </a:r>
            <a:r>
              <a:rPr lang="en-US" sz="2400" i="1" dirty="0" smtClean="0"/>
              <a:t> = f(v</a:t>
            </a:r>
            <a:r>
              <a:rPr lang="en-US" sz="2400" i="1" baseline="-25000" dirty="0" smtClean="0"/>
              <a:t>out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f</a:t>
            </a:r>
            <a:r>
              <a:rPr lang="en-US" sz="2400" i="1" dirty="0" smtClean="0"/>
              <a:t>)</a:t>
            </a:r>
            <a:br>
              <a:rPr lang="en-US" sz="2400" i="1" dirty="0" smtClean="0"/>
            </a:br>
            <a:r>
              <a:rPr lang="en-US" sz="2400" i="1" dirty="0" smtClean="0"/>
              <a:t>v</a:t>
            </a:r>
            <a:r>
              <a:rPr lang="en-US" sz="2400" i="1" baseline="-25000" dirty="0" smtClean="0"/>
              <a:t>out </a:t>
            </a:r>
            <a:r>
              <a:rPr lang="en-US" sz="2400" i="1" dirty="0"/>
              <a:t> </a:t>
            </a:r>
            <a:r>
              <a:rPr lang="en-US" sz="2400" i="1" dirty="0" smtClean="0"/>
              <a:t>has two values: +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max</a:t>
            </a:r>
            <a:r>
              <a:rPr lang="en-US" sz="2400" i="1" dirty="0" smtClean="0"/>
              <a:t> , -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max</a:t>
            </a:r>
            <a:endParaRPr lang="en-US" sz="2400" i="1" dirty="0" smtClean="0"/>
          </a:p>
        </p:txBody>
      </p:sp>
      <p:grpSp>
        <p:nvGrpSpPr>
          <p:cNvPr id="21" name="Group 20"/>
          <p:cNvGrpSpPr/>
          <p:nvPr/>
        </p:nvGrpSpPr>
        <p:grpSpPr>
          <a:xfrm>
            <a:off x="470534" y="3531694"/>
            <a:ext cx="4322841" cy="2920476"/>
            <a:chOff x="564754" y="3278308"/>
            <a:chExt cx="4322841" cy="2920476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8626" y="4490646"/>
              <a:ext cx="762723" cy="315832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6148" y="4876800"/>
              <a:ext cx="762723" cy="315832"/>
            </a:xfrm>
            <a:prstGeom prst="rect">
              <a:avLst/>
            </a:prstGeom>
          </p:spPr>
        </p:pic>
        <p:cxnSp>
          <p:nvCxnSpPr>
            <p:cNvPr id="23" name="Straight Connector 22"/>
            <p:cNvCxnSpPr>
              <a:stCxn id="19" idx="1"/>
            </p:cNvCxnSpPr>
            <p:nvPr/>
          </p:nvCxnSpPr>
          <p:spPr>
            <a:xfrm flipH="1" flipV="1">
              <a:off x="1459988" y="5028477"/>
              <a:ext cx="146160" cy="62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838200" y="4412673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R</a:t>
              </a:r>
              <a:r>
                <a:rPr lang="en-US" sz="2400" i="1" baseline="-25000" dirty="0" smtClean="0"/>
                <a:t>2</a:t>
              </a:r>
              <a:endParaRPr lang="en-US" sz="2400" i="1" dirty="0" smtClean="0"/>
            </a:p>
          </p:txBody>
        </p:sp>
        <p:cxnSp>
          <p:nvCxnSpPr>
            <p:cNvPr id="31" name="Straight Connector 30"/>
            <p:cNvCxnSpPr>
              <a:stCxn id="20" idx="3"/>
            </p:cNvCxnSpPr>
            <p:nvPr/>
          </p:nvCxnSpPr>
          <p:spPr>
            <a:xfrm flipV="1">
              <a:off x="1459988" y="3771729"/>
              <a:ext cx="527521" cy="12581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391732" y="4771480"/>
              <a:ext cx="8599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+</a:t>
              </a:r>
              <a:r>
                <a:rPr lang="en-US" sz="2400" i="1" dirty="0" err="1" smtClean="0"/>
                <a:t>V</a:t>
              </a:r>
              <a:r>
                <a:rPr lang="en-US" sz="2400" i="1" baseline="-25000" dirty="0" err="1" smtClean="0"/>
                <a:t>max</a:t>
              </a:r>
              <a:endParaRPr lang="en-US" sz="2400" i="1" baseline="-25000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443511" y="3278308"/>
                  <a:ext cx="3444084" cy="7635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+</m:t>
                            </m:r>
                          </m:sub>
                        </m:sSub>
                        <m:r>
                          <a:rPr lang="en-US" sz="2000" b="0" i="0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(+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𝑚𝑎𝑥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3511" y="3278308"/>
                  <a:ext cx="3444084" cy="76354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Box 32"/>
            <p:cNvSpPr txBox="1"/>
            <p:nvPr/>
          </p:nvSpPr>
          <p:spPr>
            <a:xfrm>
              <a:off x="1788359" y="5053442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R</a:t>
              </a:r>
              <a:r>
                <a:rPr lang="en-US" sz="2400" i="1" baseline="-25000" dirty="0" err="1"/>
                <a:t>f</a:t>
              </a:r>
              <a:endParaRPr lang="en-US" sz="2400" i="1" dirty="0" smtClean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4754" y="3540897"/>
              <a:ext cx="6030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V</a:t>
              </a:r>
              <a:r>
                <a:rPr lang="en-US" sz="2400" b="1" i="1" baseline="-25000" dirty="0" smtClean="0"/>
                <a:t>TU</a:t>
              </a:r>
              <a:endParaRPr lang="en-US" sz="2400" b="1" i="1" dirty="0" smtClean="0"/>
            </a:p>
          </p:txBody>
        </p:sp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82742" y="5269134"/>
              <a:ext cx="762723" cy="315832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866279" y="5184667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R</a:t>
              </a:r>
              <a:r>
                <a:rPr lang="en-US" sz="2400" i="1" baseline="-25000" dirty="0" smtClean="0"/>
                <a:t>1</a:t>
              </a:r>
              <a:endParaRPr lang="en-US" sz="2400" i="1" dirty="0" smtClean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85725" y="385300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0</a:t>
              </a:r>
              <a:endParaRPr lang="en-US" sz="2400" i="1" baseline="-25000" dirty="0" smtClean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73432" y="573711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0</a:t>
              </a:r>
              <a:endParaRPr lang="en-US" sz="2400" i="1" baseline="-25000" dirty="0" smtClean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853897" y="3519706"/>
            <a:ext cx="4290103" cy="2804184"/>
            <a:chOff x="4853897" y="3438352"/>
            <a:chExt cx="4290103" cy="2804184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3241" y="4876800"/>
              <a:ext cx="762723" cy="315832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135719" y="5251922"/>
              <a:ext cx="762723" cy="315832"/>
            </a:xfrm>
            <a:prstGeom prst="rect">
              <a:avLst/>
            </a:prstGeom>
          </p:spPr>
        </p:pic>
        <p:cxnSp>
          <p:nvCxnSpPr>
            <p:cNvPr id="28" name="Straight Connector 27"/>
            <p:cNvCxnSpPr>
              <a:stCxn id="26" idx="1"/>
              <a:endCxn id="27" idx="1"/>
            </p:cNvCxnSpPr>
            <p:nvPr/>
          </p:nvCxnSpPr>
          <p:spPr>
            <a:xfrm flipH="1" flipV="1">
              <a:off x="5517081" y="5028477"/>
              <a:ext cx="146160" cy="62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903590" y="5179005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R</a:t>
              </a:r>
              <a:r>
                <a:rPr lang="en-US" sz="2400" i="1" baseline="-25000" dirty="0"/>
                <a:t>1</a:t>
              </a:r>
              <a:endParaRPr lang="en-US" sz="2400" i="1" dirty="0" smtClean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25964" y="4772430"/>
              <a:ext cx="800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-</a:t>
              </a:r>
              <a:r>
                <a:rPr lang="en-US" sz="2400" i="1" dirty="0" err="1" smtClean="0"/>
                <a:t>V</a:t>
              </a:r>
              <a:r>
                <a:rPr lang="en-US" sz="2400" i="1" baseline="-25000" dirty="0" err="1" smtClean="0"/>
                <a:t>max</a:t>
              </a:r>
              <a:endParaRPr lang="en-US" sz="2400" i="1" dirty="0" smtClean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94793" y="5060929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R</a:t>
              </a:r>
              <a:r>
                <a:rPr lang="en-US" sz="2400" i="1" baseline="-25000" dirty="0" err="1"/>
                <a:t>f</a:t>
              </a:r>
              <a:endParaRPr lang="en-US" sz="2400" i="1" dirty="0" smtClean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53897" y="3601279"/>
              <a:ext cx="5549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V</a:t>
              </a:r>
              <a:r>
                <a:rPr lang="en-US" sz="2400" b="1" i="1" baseline="-25000" dirty="0" smtClean="0"/>
                <a:t>TL</a:t>
              </a:r>
              <a:endParaRPr lang="en-US" sz="2400" b="1" i="1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34839" y="5780871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0</a:t>
              </a:r>
              <a:endParaRPr lang="en-US" sz="2400" i="1" baseline="-25000" dirty="0" smtClean="0"/>
            </a:p>
          </p:txBody>
        </p:sp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135719" y="4495439"/>
              <a:ext cx="762723" cy="315832"/>
            </a:xfrm>
            <a:prstGeom prst="rect">
              <a:avLst/>
            </a:prstGeom>
          </p:spPr>
        </p:pic>
        <p:cxnSp>
          <p:nvCxnSpPr>
            <p:cNvPr id="47" name="Straight Connector 46"/>
            <p:cNvCxnSpPr/>
            <p:nvPr/>
          </p:nvCxnSpPr>
          <p:spPr>
            <a:xfrm flipH="1" flipV="1">
              <a:off x="5517081" y="5033270"/>
              <a:ext cx="146160" cy="62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895293" y="4417466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R</a:t>
              </a:r>
              <a:r>
                <a:rPr lang="en-US" sz="2400" i="1" baseline="-25000" dirty="0" smtClean="0"/>
                <a:t>2</a:t>
              </a:r>
              <a:endParaRPr lang="en-US" sz="2400" i="1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5766024" y="3438352"/>
                  <a:ext cx="3377976" cy="7635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+</m:t>
                            </m:r>
                          </m:sub>
                        </m:sSub>
                        <m:r>
                          <a:rPr lang="en-US" sz="2000" b="0" i="0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</m:den>
                        </m:f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(−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𝑚𝑎𝑥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400" dirty="0" smtClean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6024" y="3438352"/>
                  <a:ext cx="3377976" cy="76354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5" name="Straight Connector 34"/>
            <p:cNvCxnSpPr>
              <a:stCxn id="46" idx="3"/>
            </p:cNvCxnSpPr>
            <p:nvPr/>
          </p:nvCxnSpPr>
          <p:spPr>
            <a:xfrm flipV="1">
              <a:off x="5517081" y="3943761"/>
              <a:ext cx="691608" cy="1090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2685764" y="6242536"/>
            <a:ext cx="3939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Set </a:t>
            </a:r>
            <a:r>
              <a:rPr lang="en-US" i="1" u="sng" dirty="0"/>
              <a:t>independent</a:t>
            </a:r>
            <a:r>
              <a:rPr lang="en-US" dirty="0"/>
              <a:t> sources to zero </a:t>
            </a:r>
            <a:r>
              <a:rPr lang="en-US" i="1" dirty="0"/>
              <a:t>V,v</a:t>
            </a:r>
            <a:r>
              <a:rPr lang="en-US" i="1" baseline="-25000" dirty="0"/>
              <a:t>in</a:t>
            </a:r>
            <a:r>
              <a:rPr lang="en-US" i="1" dirty="0"/>
              <a:t>→0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0" y="346204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18" idx="0"/>
          </p:cNvCxnSpPr>
          <p:nvPr/>
        </p:nvCxnSpPr>
        <p:spPr>
          <a:xfrm flipH="1">
            <a:off x="4655278" y="3462040"/>
            <a:ext cx="49998" cy="2780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31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22225"/>
            <a:ext cx="7772400" cy="801543"/>
          </a:xfrm>
        </p:spPr>
        <p:txBody>
          <a:bodyPr/>
          <a:lstStyle/>
          <a:p>
            <a:r>
              <a:rPr lang="en-US" dirty="0" smtClean="0"/>
              <a:t>Threshold splits in two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7674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467664" y="2133604"/>
            <a:ext cx="6553119" cy="1600200"/>
            <a:chOff x="467664" y="2133604"/>
            <a:chExt cx="6553119" cy="1600200"/>
          </a:xfrm>
        </p:grpSpPr>
        <p:grpSp>
          <p:nvGrpSpPr>
            <p:cNvPr id="67" name="Group 66"/>
            <p:cNvGrpSpPr/>
            <p:nvPr/>
          </p:nvGrpSpPr>
          <p:grpSpPr>
            <a:xfrm>
              <a:off x="467664" y="2133604"/>
              <a:ext cx="2133519" cy="1600200"/>
              <a:chOff x="467664" y="2133604"/>
              <a:chExt cx="2133519" cy="1600200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V="1">
                <a:off x="1219955" y="2590804"/>
                <a:ext cx="0" cy="1143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>
                <a:off x="467664" y="3162304"/>
                <a:ext cx="1742891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467664" y="2743204"/>
                <a:ext cx="98509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440573" y="3505204"/>
                <a:ext cx="52433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 flipV="1">
                <a:off x="1435719" y="2743204"/>
                <a:ext cx="4854" cy="762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1059573" y="2133604"/>
                <a:ext cx="4269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/>
                  <a:t>v</a:t>
                </a:r>
                <a:r>
                  <a:rPr lang="en-US" sz="2400" i="1" baseline="-25000" dirty="0" err="1" smtClean="0"/>
                  <a:t>o</a:t>
                </a:r>
                <a:endParaRPr lang="en-US" sz="2000" i="1" dirty="0" smtClean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126373" y="2891139"/>
                <a:ext cx="47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in</a:t>
                </a:r>
                <a:endParaRPr lang="en-US" sz="2000" i="1" baseline="-25000" dirty="0" smtClean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381983" y="2662539"/>
                <a:ext cx="5902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TU</a:t>
                </a:r>
                <a:endParaRPr lang="en-US" sz="2400" i="1" dirty="0" smtClean="0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875241" y="2133604"/>
              <a:ext cx="2145542" cy="1600200"/>
              <a:chOff x="4875241" y="2133604"/>
              <a:chExt cx="2145542" cy="1600200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V="1">
                <a:off x="5639555" y="2590804"/>
                <a:ext cx="0" cy="1143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4887264" y="3162304"/>
                <a:ext cx="1742891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384666" y="3505204"/>
                <a:ext cx="99984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 flipV="1">
                <a:off x="5379731" y="2743204"/>
                <a:ext cx="4935" cy="76200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5479173" y="2133604"/>
                <a:ext cx="4269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/>
                  <a:t>v</a:t>
                </a:r>
                <a:r>
                  <a:rPr lang="en-US" sz="2400" i="1" baseline="-25000" dirty="0" err="1" smtClean="0"/>
                  <a:t>o</a:t>
                </a:r>
                <a:endParaRPr lang="en-US" sz="2000" i="1" dirty="0" smtClean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545973" y="2891139"/>
                <a:ext cx="47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in</a:t>
                </a:r>
                <a:endParaRPr lang="en-US" sz="2000" i="1" baseline="-25000" dirty="0" smtClean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875241" y="3048004"/>
                <a:ext cx="5453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TL</a:t>
                </a:r>
                <a:endParaRPr lang="en-US" sz="2400" i="1" dirty="0" smtClean="0"/>
              </a:p>
            </p:txBody>
          </p:sp>
        </p:grpSp>
      </p:grpSp>
      <p:pic>
        <p:nvPicPr>
          <p:cNvPr id="1028" name="Picture 4" descr="http://upload.wikimedia.org/wikipedia/commons/thumb/a/a9/Smitt_hysteresis_graph.svg/500px-Smitt_hysteresis_graph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0" r="2938"/>
          <a:stretch/>
        </p:blipFill>
        <p:spPr bwMode="auto">
          <a:xfrm>
            <a:off x="6596678" y="3957253"/>
            <a:ext cx="2547322" cy="267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8382000" y="3609338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endParaRPr lang="en-US" sz="2000" i="1" baseline="-25000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8183624" y="4800600"/>
            <a:ext cx="1020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baseline="-25000" dirty="0" smtClean="0"/>
              <a:t> </a:t>
            </a:r>
            <a:r>
              <a:rPr lang="en-US" sz="1200" i="1" dirty="0" smtClean="0"/>
              <a:t>compare</a:t>
            </a:r>
            <a:endParaRPr lang="en-US" sz="2000" i="1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8199792" y="5634335"/>
            <a:ext cx="94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o</a:t>
            </a:r>
            <a:r>
              <a:rPr lang="en-US" sz="2400" i="1" baseline="-25000" dirty="0" smtClean="0"/>
              <a:t> </a:t>
            </a:r>
            <a:r>
              <a:rPr lang="en-US" sz="1200" i="1" dirty="0" smtClean="0"/>
              <a:t>Schmitt</a:t>
            </a:r>
            <a:endParaRPr lang="en-US" sz="2000" i="1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6308478" y="4267200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V</a:t>
            </a:r>
            <a:r>
              <a:rPr lang="en-US" sz="1200" i="1" baseline="-25000" dirty="0" smtClean="0"/>
              <a:t>T</a:t>
            </a:r>
            <a:endParaRPr lang="en-US" sz="2400" i="1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6308478" y="444740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V</a:t>
            </a:r>
            <a:r>
              <a:rPr lang="en-US" sz="1200" i="1" baseline="-25000" dirty="0" smtClean="0"/>
              <a:t>TL</a:t>
            </a:r>
            <a:endParaRPr lang="en-US" sz="2400" i="1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6265198" y="4038600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V</a:t>
            </a:r>
            <a:r>
              <a:rPr lang="en-US" sz="1200" i="1" baseline="-25000" dirty="0" smtClean="0"/>
              <a:t>TU</a:t>
            </a:r>
            <a:endParaRPr lang="en-US" sz="2400" i="1" dirty="0" smtClean="0"/>
          </a:p>
        </p:txBody>
      </p:sp>
      <p:grpSp>
        <p:nvGrpSpPr>
          <p:cNvPr id="72" name="Group 71"/>
          <p:cNvGrpSpPr/>
          <p:nvPr/>
        </p:nvGrpSpPr>
        <p:grpSpPr>
          <a:xfrm>
            <a:off x="2410672" y="3761292"/>
            <a:ext cx="2379527" cy="2848330"/>
            <a:chOff x="2410672" y="3761292"/>
            <a:chExt cx="2379527" cy="2848330"/>
          </a:xfrm>
        </p:grpSpPr>
        <p:grpSp>
          <p:nvGrpSpPr>
            <p:cNvPr id="71" name="Group 70"/>
            <p:cNvGrpSpPr/>
            <p:nvPr/>
          </p:nvGrpSpPr>
          <p:grpSpPr>
            <a:xfrm>
              <a:off x="2656680" y="4090557"/>
              <a:ext cx="2133519" cy="2519065"/>
              <a:chOff x="2656680" y="4090557"/>
              <a:chExt cx="2133519" cy="2519065"/>
            </a:xfrm>
          </p:grpSpPr>
          <p:cxnSp>
            <p:nvCxnSpPr>
              <p:cNvPr id="29" name="Straight Arrow Connector 28"/>
              <p:cNvCxnSpPr/>
              <p:nvPr/>
            </p:nvCxnSpPr>
            <p:spPr>
              <a:xfrm flipV="1">
                <a:off x="3408971" y="4547757"/>
                <a:ext cx="0" cy="1143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2656680" y="5119257"/>
                <a:ext cx="1742891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656680" y="4700157"/>
                <a:ext cx="98509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629589" y="5462157"/>
                <a:ext cx="52433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 flipV="1">
                <a:off x="3642345" y="4700157"/>
                <a:ext cx="4854" cy="762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3248589" y="4090557"/>
                <a:ext cx="4269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/>
                  <a:t>v</a:t>
                </a:r>
                <a:r>
                  <a:rPr lang="en-US" sz="2400" i="1" baseline="-25000" dirty="0" err="1" smtClean="0"/>
                  <a:t>o</a:t>
                </a:r>
                <a:endParaRPr lang="en-US" sz="2000" i="1" dirty="0" smtClean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315389" y="4848092"/>
                <a:ext cx="47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in</a:t>
                </a:r>
                <a:endParaRPr lang="en-US" sz="2000" i="1" baseline="-25000" dirty="0" smtClean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418599" y="6147957"/>
                <a:ext cx="5902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TU</a:t>
                </a:r>
                <a:endParaRPr lang="en-US" sz="2400" i="1" dirty="0" smtClean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2670461" y="4700157"/>
                <a:ext cx="4925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154082" y="5462156"/>
                <a:ext cx="99984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 flipV="1">
                <a:off x="3149147" y="4700156"/>
                <a:ext cx="4935" cy="762001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2916735" y="6147956"/>
                <a:ext cx="5453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/>
                  <a:t>V</a:t>
                </a:r>
                <a:r>
                  <a:rPr lang="en-US" sz="2400" i="1" baseline="-25000" dirty="0" smtClean="0"/>
                  <a:t>TL</a:t>
                </a:r>
                <a:endParaRPr lang="en-US" sz="2400" i="1" dirty="0" smtClean="0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 flipH="1">
                <a:off x="3149147" y="5462157"/>
                <a:ext cx="4935" cy="762000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H="1">
                <a:off x="3642264" y="5462157"/>
                <a:ext cx="4935" cy="762000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2410672" y="3761292"/>
              <a:ext cx="1840305" cy="567060"/>
              <a:chOff x="2410672" y="3761292"/>
              <a:chExt cx="1840305" cy="567060"/>
            </a:xfrm>
          </p:grpSpPr>
          <p:sp>
            <p:nvSpPr>
              <p:cNvPr id="50" name="Down Arrow 49"/>
              <p:cNvSpPr/>
              <p:nvPr/>
            </p:nvSpPr>
            <p:spPr>
              <a:xfrm rot="18985350">
                <a:off x="2410672" y="3775621"/>
                <a:ext cx="342273" cy="55273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Down Arrow 55"/>
              <p:cNvSpPr/>
              <p:nvPr/>
            </p:nvSpPr>
            <p:spPr>
              <a:xfrm rot="2199783">
                <a:off x="3908704" y="3761292"/>
                <a:ext cx="342273" cy="552731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2656680" y="1137074"/>
            <a:ext cx="2723051" cy="1684562"/>
            <a:chOff x="2656680" y="1137074"/>
            <a:chExt cx="2723051" cy="168456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4887183" y="2743204"/>
              <a:ext cx="492548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3408971" y="1518074"/>
              <a:ext cx="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656680" y="2089574"/>
              <a:ext cx="174289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656680" y="1670474"/>
              <a:ext cx="75229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413825" y="2432474"/>
              <a:ext cx="75229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3408971" y="1670474"/>
              <a:ext cx="4854" cy="762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3332771" y="1137074"/>
              <a:ext cx="17558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/>
                <a:t>v</a:t>
              </a:r>
              <a:r>
                <a:rPr lang="en-US" sz="2400" i="1" baseline="-25000" dirty="0" err="1" smtClean="0"/>
                <a:t>o</a:t>
              </a:r>
              <a:r>
                <a:rPr lang="en-US" sz="2400" i="1" dirty="0" smtClean="0"/>
                <a:t> = A(v</a:t>
              </a:r>
              <a:r>
                <a:rPr lang="en-US" sz="2400" i="1" baseline="-25000" dirty="0" smtClean="0"/>
                <a:t>+</a:t>
              </a:r>
              <a:r>
                <a:rPr lang="en-US" sz="2400" i="1" dirty="0" smtClean="0"/>
                <a:t> - v</a:t>
              </a:r>
              <a:r>
                <a:rPr lang="en-US" sz="2400" i="1" baseline="-25000" dirty="0" smtClean="0"/>
                <a:t>-</a:t>
              </a:r>
              <a:r>
                <a:rPr lang="en-US" sz="2400" i="1" dirty="0" smtClean="0"/>
                <a:t>)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399571" y="1818409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in</a:t>
              </a:r>
              <a:endParaRPr lang="en-US" sz="2400" i="1" dirty="0" smtClean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199744" y="2359971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T</a:t>
              </a:r>
              <a:endParaRPr lang="en-US" sz="2400" i="1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87107" y="4242931"/>
            <a:ext cx="8923426" cy="1670498"/>
            <a:chOff x="187107" y="4242931"/>
            <a:chExt cx="8923426" cy="1670498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549179" y="4848092"/>
              <a:ext cx="955030" cy="2711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187107" y="4242931"/>
              <a:ext cx="8923426" cy="1670498"/>
              <a:chOff x="187107" y="4242931"/>
              <a:chExt cx="8923426" cy="1670498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187107" y="4242931"/>
                <a:ext cx="8923426" cy="1670498"/>
                <a:chOff x="187107" y="4242931"/>
                <a:chExt cx="8923426" cy="1670498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3205404" y="4242931"/>
                  <a:ext cx="5905129" cy="1236592"/>
                  <a:chOff x="4342806" y="3945007"/>
                  <a:chExt cx="5905129" cy="1236592"/>
                </a:xfrm>
              </p:grpSpPr>
              <p:sp>
                <p:nvSpPr>
                  <p:cNvPr id="44" name="Rectangle 43"/>
                  <p:cNvSpPr/>
                  <p:nvPr/>
                </p:nvSpPr>
                <p:spPr>
                  <a:xfrm>
                    <a:off x="4342806" y="4419600"/>
                    <a:ext cx="440183" cy="761999"/>
                  </a:xfrm>
                  <a:prstGeom prst="rect">
                    <a:avLst/>
                  </a:prstGeom>
                  <a:solidFill>
                    <a:schemeClr val="tx1">
                      <a:lumMod val="50000"/>
                      <a:lumOff val="50000"/>
                      <a:alpha val="2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7734080" y="3945007"/>
                    <a:ext cx="2513855" cy="325536"/>
                  </a:xfrm>
                  <a:prstGeom prst="rect">
                    <a:avLst/>
                  </a:prstGeom>
                  <a:solidFill>
                    <a:schemeClr val="tx1">
                      <a:lumMod val="50000"/>
                      <a:lumOff val="50000"/>
                      <a:alpha val="24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5" name="Group 54"/>
                <p:cNvGrpSpPr/>
                <p:nvPr/>
              </p:nvGrpSpPr>
              <p:grpSpPr>
                <a:xfrm>
                  <a:off x="187107" y="4654131"/>
                  <a:ext cx="2062681" cy="1259298"/>
                  <a:chOff x="187107" y="4654131"/>
                  <a:chExt cx="2062681" cy="1259298"/>
                </a:xfrm>
              </p:grpSpPr>
              <p:pic>
                <p:nvPicPr>
                  <p:cNvPr id="1032" name="Picture 8" descr="http://upload.wikimedia.org/wikipedia/commons/thumb/d/dd/Schmitt_trigger_inverted_symbol.svg/250px-Schmitt_trigger_inverted_symbol.svg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69966" y="4654131"/>
                    <a:ext cx="979213" cy="78337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187107" y="5451764"/>
                    <a:ext cx="206268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/>
                      <a:t>Schmitt Trigger</a:t>
                    </a:r>
                  </a:p>
                </p:txBody>
              </p:sp>
            </p:grpSp>
          </p:grpSp>
          <p:sp>
            <p:nvSpPr>
              <p:cNvPr id="73" name="TextBox 72"/>
              <p:cNvSpPr txBox="1"/>
              <p:nvPr/>
            </p:nvSpPr>
            <p:spPr>
              <a:xfrm rot="933280">
                <a:off x="1543199" y="4600403"/>
                <a:ext cx="1010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inverting</a:t>
                </a:r>
                <a:endParaRPr lang="en-US" sz="1600" i="1" dirty="0" smtClean="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4434743" y="6048472"/>
            <a:ext cx="2223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Inverting Schmitt Trigger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75284" y="5250379"/>
            <a:ext cx="118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Comparator</a:t>
            </a:r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91400" y="2214264"/>
            <a:ext cx="2705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Simple  comparator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72122" y="1926565"/>
            <a:ext cx="2552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Schmitt trigger</a:t>
            </a:r>
            <a:br>
              <a:rPr lang="en-US" sz="2400" dirty="0" smtClean="0"/>
            </a:br>
            <a:r>
              <a:rPr lang="en-US" sz="2400" dirty="0" smtClean="0"/>
              <a:t>(positive feedback)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75766" y="5370491"/>
            <a:ext cx="2537138" cy="12879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195851" y="2987899"/>
            <a:ext cx="0" cy="2395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65919" y="3514320"/>
            <a:ext cx="2228045" cy="1727382"/>
          </a:xfrm>
          <a:custGeom>
            <a:avLst/>
            <a:gdLst>
              <a:gd name="connsiteX0" fmla="*/ 0 w 2228045"/>
              <a:gd name="connsiteY0" fmla="*/ 1727382 h 1727382"/>
              <a:gd name="connsiteX1" fmla="*/ 734096 w 2228045"/>
              <a:gd name="connsiteY1" fmla="*/ 916013 h 1727382"/>
              <a:gd name="connsiteX2" fmla="*/ 1223493 w 2228045"/>
              <a:gd name="connsiteY2" fmla="*/ 1613 h 1727382"/>
              <a:gd name="connsiteX3" fmla="*/ 1790163 w 2228045"/>
              <a:gd name="connsiteY3" fmla="*/ 1147833 h 1727382"/>
              <a:gd name="connsiteX4" fmla="*/ 2228045 w 2228045"/>
              <a:gd name="connsiteY4" fmla="*/ 1701624 h 1727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8045" h="1727382">
                <a:moveTo>
                  <a:pt x="0" y="1727382"/>
                </a:moveTo>
                <a:cubicBezTo>
                  <a:pt x="265090" y="1465511"/>
                  <a:pt x="530181" y="1203641"/>
                  <a:pt x="734096" y="916013"/>
                </a:cubicBezTo>
                <a:cubicBezTo>
                  <a:pt x="938012" y="628385"/>
                  <a:pt x="1047482" y="-37024"/>
                  <a:pt x="1223493" y="1613"/>
                </a:cubicBezTo>
                <a:cubicBezTo>
                  <a:pt x="1399504" y="40250"/>
                  <a:pt x="1622738" y="864498"/>
                  <a:pt x="1790163" y="1147833"/>
                </a:cubicBezTo>
                <a:cubicBezTo>
                  <a:pt x="1957588" y="1431168"/>
                  <a:pt x="2092816" y="1566396"/>
                  <a:pt x="2228045" y="170162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157215" y="3449925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265315" y="5316830"/>
            <a:ext cx="2537138" cy="12879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585400" y="2934238"/>
            <a:ext cx="0" cy="2395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546764" y="3396264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6387921" y="3449925"/>
            <a:ext cx="39924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5370490" y="3409585"/>
            <a:ext cx="1038012" cy="1729086"/>
          </a:xfrm>
          <a:custGeom>
            <a:avLst/>
            <a:gdLst>
              <a:gd name="connsiteX0" fmla="*/ 0 w 1038012"/>
              <a:gd name="connsiteY0" fmla="*/ 1729086 h 1729086"/>
              <a:gd name="connsiteX1" fmla="*/ 656823 w 1038012"/>
              <a:gd name="connsiteY1" fmla="*/ 1188173 h 1729086"/>
              <a:gd name="connsiteX2" fmla="*/ 1004552 w 1038012"/>
              <a:gd name="connsiteY2" fmla="*/ 93469 h 1729086"/>
              <a:gd name="connsiteX3" fmla="*/ 1004552 w 1038012"/>
              <a:gd name="connsiteY3" fmla="*/ 132106 h 1729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012" h="1729086">
                <a:moveTo>
                  <a:pt x="0" y="1729086"/>
                </a:moveTo>
                <a:cubicBezTo>
                  <a:pt x="244699" y="1594931"/>
                  <a:pt x="489398" y="1460776"/>
                  <a:pt x="656823" y="1188173"/>
                </a:cubicBezTo>
                <a:cubicBezTo>
                  <a:pt x="824248" y="915570"/>
                  <a:pt x="946597" y="269480"/>
                  <a:pt x="1004552" y="93469"/>
                </a:cubicBezTo>
                <a:cubicBezTo>
                  <a:pt x="1062507" y="-82542"/>
                  <a:pt x="1033529" y="24782"/>
                  <a:pt x="1004552" y="1321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748530" y="3425780"/>
            <a:ext cx="978794" cy="1687133"/>
          </a:xfrm>
          <a:custGeom>
            <a:avLst/>
            <a:gdLst>
              <a:gd name="connsiteX0" fmla="*/ 978794 w 978794"/>
              <a:gd name="connsiteY0" fmla="*/ 1687133 h 1687133"/>
              <a:gd name="connsiteX1" fmla="*/ 309093 w 978794"/>
              <a:gd name="connsiteY1" fmla="*/ 991674 h 1687133"/>
              <a:gd name="connsiteX2" fmla="*/ 0 w 978794"/>
              <a:gd name="connsiteY2" fmla="*/ 0 h 168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8794" h="1687133">
                <a:moveTo>
                  <a:pt x="978794" y="1687133"/>
                </a:moveTo>
                <a:cubicBezTo>
                  <a:pt x="725509" y="1479998"/>
                  <a:pt x="472225" y="1272863"/>
                  <a:pt x="309093" y="991674"/>
                </a:cubicBezTo>
                <a:cubicBezTo>
                  <a:pt x="145961" y="710485"/>
                  <a:pt x="72980" y="35524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72293" y="5513144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11462" y="5474507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80752" y="5358785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387921" y="3441984"/>
            <a:ext cx="0" cy="191894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772143" y="3439836"/>
            <a:ext cx="0" cy="191894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09397" y="5357437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TU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90530" y="5370486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TL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39008" y="1172964"/>
            <a:ext cx="2950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 a figurative sense…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297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Lecture 2 Positive Feedback Schmitt trigger</vt:lpstr>
      <vt:lpstr>Recall simple comparator (Lab 1)</vt:lpstr>
      <vt:lpstr>Review of Lab 2 POSITIVE feedback is good</vt:lpstr>
      <vt:lpstr>Threshold splits in two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</cp:lastModifiedBy>
  <cp:revision>50</cp:revision>
  <cp:lastPrinted>2014-01-23T14:45:05Z</cp:lastPrinted>
  <dcterms:created xsi:type="dcterms:W3CDTF">2006-08-16T00:00:00Z</dcterms:created>
  <dcterms:modified xsi:type="dcterms:W3CDTF">2014-01-23T14:46:47Z</dcterms:modified>
</cp:coreProperties>
</file>