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7" r:id="rId3"/>
    <p:sldId id="295" r:id="rId4"/>
    <p:sldId id="296" r:id="rId5"/>
    <p:sldId id="27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3252-7BA5-4FFC-8BCD-7F9B7857F6D8}">
          <p14:sldIdLst>
            <p14:sldId id="275"/>
          </p14:sldIdLst>
        </p14:section>
        <p14:section name="Untitled Section" id="{D953048B-D014-425A-9F9E-8310182251BD}">
          <p14:sldIdLst>
            <p14:sldId id="277"/>
            <p14:sldId id="295"/>
            <p14:sldId id="296"/>
            <p14:sldId id="278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P408_Le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0" y="6553200"/>
            <a:ext cx="918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Pradeep Sarin,</a:t>
            </a:r>
            <a:r>
              <a:rPr lang="en-US" i="1" baseline="0" dirty="0" smtClean="0"/>
              <a:t> EP212 – Spring 2013					           Slide </a:t>
            </a:r>
            <a:fld id="{FADA1644-B34D-4FDA-8A98-F5A701A49604}" type="slidenum">
              <a:rPr lang="en-US" i="1" baseline="0" smtClean="0"/>
              <a:t>‹#›</a:t>
            </a:fld>
            <a:r>
              <a:rPr lang="en-US" i="1" baseline="0" dirty="0" smtClean="0"/>
              <a:t>/6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37805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Lecture 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Negative Feedback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434" y="3575793"/>
            <a:ext cx="1703046" cy="1461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61350" y="4040352"/>
            <a:ext cx="1824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dirty="0" smtClean="0"/>
              <a:t> =  A(v</a:t>
            </a:r>
            <a:r>
              <a:rPr lang="en-US" sz="2400" i="1" baseline="-25000" dirty="0" smtClean="0"/>
              <a:t>+</a:t>
            </a:r>
            <a:r>
              <a:rPr lang="en-US" sz="2400" i="1" dirty="0" smtClean="0"/>
              <a:t> - v</a:t>
            </a:r>
            <a:r>
              <a:rPr lang="en-US" sz="2400" i="1" baseline="-25000" dirty="0" smtClean="0"/>
              <a:t>-</a:t>
            </a:r>
            <a:r>
              <a:rPr lang="en-US" sz="2400" i="1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3458" y="3833337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v</a:t>
            </a:r>
            <a:r>
              <a:rPr lang="en-US" sz="2400" i="1" baseline="-25000" dirty="0" smtClean="0"/>
              <a:t>+</a:t>
            </a:r>
            <a:endParaRPr lang="en-US" sz="24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42667" y="4377952"/>
            <a:ext cx="385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v</a:t>
            </a:r>
            <a:r>
              <a:rPr lang="en-US" sz="2400" i="1" baseline="-25000" dirty="0" smtClean="0"/>
              <a:t>-</a:t>
            </a:r>
            <a:endParaRPr lang="en-US" sz="2400" i="1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3495554" y="3356658"/>
            <a:ext cx="1134319" cy="938344"/>
            <a:chOff x="3495554" y="3356658"/>
            <a:chExt cx="1134319" cy="938344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4618299" y="3356658"/>
              <a:ext cx="11574" cy="9383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495554" y="3356658"/>
              <a:ext cx="11343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3497483" y="3356658"/>
              <a:ext cx="11574" cy="7075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499408" y="4305909"/>
            <a:ext cx="1145893" cy="954339"/>
            <a:chOff x="3499408" y="4305909"/>
            <a:chExt cx="1145893" cy="954339"/>
          </a:xfrm>
        </p:grpSpPr>
        <p:cxnSp>
          <p:nvCxnSpPr>
            <p:cNvPr id="16" name="Straight Connector 15"/>
            <p:cNvCxnSpPr/>
            <p:nvPr/>
          </p:nvCxnSpPr>
          <p:spPr>
            <a:xfrm flipH="1" flipV="1">
              <a:off x="3499408" y="4550808"/>
              <a:ext cx="11574" cy="7075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510982" y="5260248"/>
              <a:ext cx="11343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4633727" y="4305909"/>
              <a:ext cx="11574" cy="9383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2487827" y="5354595"/>
            <a:ext cx="4947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Open Loop: A ~ 10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almost never used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645301" y="4502017"/>
            <a:ext cx="956429" cy="852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87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70"/>
            <a:ext cx="7772400" cy="1470025"/>
          </a:xfrm>
        </p:spPr>
        <p:txBody>
          <a:bodyPr/>
          <a:lstStyle/>
          <a:p>
            <a:r>
              <a:rPr lang="en-US" b="1" dirty="0" smtClean="0"/>
              <a:t>NEGATIVE</a:t>
            </a:r>
            <a:r>
              <a:rPr lang="en-US" dirty="0" smtClean="0"/>
              <a:t> feedback is </a:t>
            </a:r>
            <a:r>
              <a:rPr lang="en-US" b="1" dirty="0" smtClean="0"/>
              <a:t>BETTER </a:t>
            </a:r>
            <a:r>
              <a:rPr lang="en-US" dirty="0" smtClean="0"/>
              <a:t>than </a:t>
            </a:r>
            <a:r>
              <a:rPr lang="en-US" b="1" dirty="0" smtClean="0"/>
              <a:t>POSITIVE </a:t>
            </a:r>
            <a:r>
              <a:rPr lang="en-US" dirty="0" smtClean="0"/>
              <a:t>feedback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42633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92817" y="1390667"/>
            <a:ext cx="8409738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Consider a Heater control System:</a:t>
            </a:r>
          </a:p>
          <a:p>
            <a:r>
              <a:rPr lang="en-US" sz="2400" dirty="0" smtClean="0"/>
              <a:t>When the temperature falls, the heater turns on</a:t>
            </a:r>
          </a:p>
          <a:p>
            <a:r>
              <a:rPr lang="en-US" sz="2400" dirty="0" smtClean="0"/>
              <a:t>When the temperature rises, the heater turns off</a:t>
            </a:r>
          </a:p>
          <a:p>
            <a:r>
              <a:rPr lang="en-US" sz="2400" dirty="0" smtClean="0"/>
              <a:t>Let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i="1" dirty="0" smtClean="0"/>
              <a:t> </a:t>
            </a:r>
            <a:r>
              <a:rPr lang="en-US" sz="2400" dirty="0" smtClean="0"/>
              <a:t>represent input from a thermometer</a:t>
            </a:r>
          </a:p>
          <a:p>
            <a:r>
              <a:rPr lang="en-US" sz="2400" i="1" dirty="0" smtClean="0"/>
              <a:t> v</a:t>
            </a:r>
            <a:r>
              <a:rPr lang="en-US" sz="2400" i="1" baseline="-25000" dirty="0" smtClean="0"/>
              <a:t>0</a:t>
            </a:r>
            <a:r>
              <a:rPr lang="en-US" sz="2400" i="1" dirty="0" smtClean="0"/>
              <a:t> </a:t>
            </a:r>
            <a:r>
              <a:rPr lang="en-US" sz="2400" dirty="0" smtClean="0"/>
              <a:t>represent the control signal to the heater: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0</a:t>
            </a:r>
            <a:r>
              <a:rPr lang="en-US" sz="2400" i="1" dirty="0" smtClean="0"/>
              <a:t> </a:t>
            </a:r>
            <a:r>
              <a:rPr lang="en-US" sz="2400" dirty="0" smtClean="0"/>
              <a:t>high → heater on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988199" y="3529627"/>
            <a:ext cx="2618751" cy="1274460"/>
            <a:chOff x="2988199" y="3529627"/>
            <a:chExt cx="2618751" cy="127446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3009" y="3529627"/>
              <a:ext cx="1715619" cy="1274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5178628" y="3854987"/>
              <a:ext cx="4283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v</a:t>
              </a:r>
              <a:r>
                <a:rPr lang="en-US" sz="2400" i="1" baseline="-25000" dirty="0" smtClean="0"/>
                <a:t>0</a:t>
              </a:r>
              <a:endParaRPr lang="en-US" sz="2400" i="1" dirty="0" smtClean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88199" y="3692895"/>
              <a:ext cx="47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v</a:t>
              </a:r>
              <a:r>
                <a:rPr lang="en-US" sz="2400" i="1" baseline="-25000" dirty="0" smtClean="0"/>
                <a:t>in</a:t>
              </a:r>
              <a:endParaRPr lang="en-US" sz="2400" i="1" dirty="0" smtClean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0" y="4871744"/>
            <a:ext cx="9078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it’s cold,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i="1" dirty="0" smtClean="0"/>
              <a:t> </a:t>
            </a:r>
            <a:r>
              <a:rPr lang="en-US" sz="2400" dirty="0" smtClean="0"/>
              <a:t>falls → 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dirty="0" smtClean="0"/>
              <a:t> </a:t>
            </a:r>
            <a:r>
              <a:rPr lang="en-US" sz="2400" dirty="0" smtClean="0"/>
              <a:t>falls </a:t>
            </a:r>
            <a:r>
              <a:rPr lang="en-US" sz="2400" dirty="0"/>
              <a:t>→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-</a:t>
            </a:r>
            <a:r>
              <a:rPr lang="en-US" sz="2400" dirty="0" smtClean="0"/>
              <a:t> decreases → (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+</a:t>
            </a:r>
            <a:r>
              <a:rPr lang="en-US" sz="2400" i="1" dirty="0" smtClean="0"/>
              <a:t> - v</a:t>
            </a:r>
            <a:r>
              <a:rPr lang="en-US" sz="2400" i="1" baseline="-25000" dirty="0" smtClean="0"/>
              <a:t>-</a:t>
            </a:r>
            <a:r>
              <a:rPr lang="en-US" sz="2400" i="1" dirty="0" smtClean="0"/>
              <a:t>) </a:t>
            </a:r>
            <a:r>
              <a:rPr lang="en-US" sz="2400" dirty="0" smtClean="0"/>
              <a:t>increases</a:t>
            </a:r>
            <a:endParaRPr lang="en-US" sz="2400" u="sng" dirty="0" smtClean="0"/>
          </a:p>
          <a:p>
            <a:r>
              <a:rPr lang="en-US" sz="2400" i="1" dirty="0"/>
              <a:t> </a:t>
            </a:r>
            <a:r>
              <a:rPr lang="en-US" sz="2400" dirty="0"/>
              <a:t>→ 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dirty="0" smtClean="0"/>
              <a:t> = A(v</a:t>
            </a:r>
            <a:r>
              <a:rPr lang="en-US" sz="2400" i="1" baseline="-25000" dirty="0" smtClean="0"/>
              <a:t>+</a:t>
            </a:r>
            <a:r>
              <a:rPr lang="en-US" sz="2400" i="1" dirty="0" smtClean="0"/>
              <a:t> - v</a:t>
            </a:r>
            <a:r>
              <a:rPr lang="en-US" sz="2400" i="1" baseline="-25000" dirty="0" smtClean="0"/>
              <a:t>-</a:t>
            </a:r>
            <a:r>
              <a:rPr lang="en-US" sz="2400" i="1" dirty="0" smtClean="0"/>
              <a:t>) </a:t>
            </a:r>
            <a:r>
              <a:rPr lang="en-US" sz="2400" dirty="0" smtClean="0"/>
              <a:t>will tend to </a:t>
            </a:r>
            <a:r>
              <a:rPr lang="en-US" sz="2400" u="sng" dirty="0" smtClean="0"/>
              <a:t>rise</a:t>
            </a:r>
            <a:r>
              <a:rPr lang="en-US" sz="2400" dirty="0" smtClean="0"/>
              <a:t> i.e. heater turns on.</a:t>
            </a:r>
            <a:r>
              <a:rPr lang="en-US" sz="2400" i="1" dirty="0" smtClean="0"/>
              <a:t> </a:t>
            </a:r>
            <a:endParaRPr lang="en-US" sz="2400" u="sng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-23172" y="5983450"/>
            <a:ext cx="922560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NEGATIVE</a:t>
            </a:r>
            <a:r>
              <a:rPr lang="en-US" sz="2400" dirty="0" smtClean="0"/>
              <a:t> feedback: something happens→ the system tries counteract it</a:t>
            </a:r>
          </a:p>
        </p:txBody>
      </p: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70"/>
            <a:ext cx="7772400" cy="1470025"/>
          </a:xfrm>
        </p:spPr>
        <p:txBody>
          <a:bodyPr/>
          <a:lstStyle/>
          <a:p>
            <a:r>
              <a:rPr lang="en-US" b="1" dirty="0" smtClean="0"/>
              <a:t>Simple Negative feedback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69477" y="1390667"/>
            <a:ext cx="636892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Consider a Heater control System:</a:t>
            </a:r>
          </a:p>
          <a:p>
            <a:r>
              <a:rPr lang="en-US" sz="2400" dirty="0" smtClean="0"/>
              <a:t>When the temperature falls, the heater turns on</a:t>
            </a:r>
          </a:p>
          <a:p>
            <a:r>
              <a:rPr lang="en-US" sz="2400" dirty="0" smtClean="0"/>
              <a:t>When the temperature rises, the heater turns off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021" y="2661564"/>
            <a:ext cx="1715619" cy="1274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24353" y="3055768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0</a:t>
            </a:r>
            <a:endParaRPr lang="en-US" sz="24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988199" y="2853456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endParaRPr lang="en-US" sz="24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45894" y="4421521"/>
            <a:ext cx="1755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dirty="0" smtClean="0"/>
              <a:t> = A(v</a:t>
            </a:r>
            <a:r>
              <a:rPr lang="en-US" sz="2400" i="1" baseline="-25000" dirty="0" smtClean="0"/>
              <a:t>+</a:t>
            </a:r>
            <a:r>
              <a:rPr lang="en-US" sz="2400" i="1" dirty="0" smtClean="0"/>
              <a:t> - v</a:t>
            </a:r>
            <a:r>
              <a:rPr lang="en-US" sz="2400" i="1" baseline="-25000" dirty="0" smtClean="0"/>
              <a:t>-</a:t>
            </a:r>
            <a:r>
              <a:rPr lang="en-US" sz="2400" i="1" dirty="0" smtClean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5893" y="5152655"/>
            <a:ext cx="1847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dirty="0" smtClean="0"/>
              <a:t> = A(v</a:t>
            </a:r>
            <a:r>
              <a:rPr lang="en-US" sz="2400" i="1" baseline="-25000" dirty="0" smtClean="0"/>
              <a:t>in</a:t>
            </a:r>
            <a:r>
              <a:rPr lang="en-US" sz="2400" i="1" dirty="0" smtClean="0"/>
              <a:t> - </a:t>
            </a:r>
            <a:r>
              <a:rPr lang="en-US" sz="2400" i="1" dirty="0" err="1" smtClean="0"/>
              <a:t>v</a:t>
            </a:r>
            <a:r>
              <a:rPr lang="en-US" sz="2400" i="1" baseline="-25000" dirty="0" err="1"/>
              <a:t>o</a:t>
            </a:r>
            <a:r>
              <a:rPr lang="en-US" sz="2400" i="1" dirty="0" smtClean="0"/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5894" y="5793719"/>
            <a:ext cx="1987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dirty="0" smtClean="0"/>
              <a:t> (1+A) = A v</a:t>
            </a:r>
            <a:r>
              <a:rPr lang="en-US" sz="2400" i="1" baseline="-25000" dirty="0" smtClean="0"/>
              <a:t>in</a:t>
            </a:r>
            <a:endParaRPr lang="en-US" sz="2400" i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25519" y="4177527"/>
                <a:ext cx="4988097" cy="1121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1+ </m:t>
                          </m:r>
                          <m:f>
                            <m:fPr>
                              <m:type m:val="skw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</a:rPr>
                                <m:t>𝐴</m:t>
                              </m:r>
                            </m:den>
                          </m:f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𝑖𝑛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→</m:t>
                      </m:r>
                      <m:sSub>
                        <m:sSubPr>
                          <m:ctrlPr>
                            <a:rPr lang="en-US" sz="2800" b="1" i="1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sz="2800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sz="2800" b="1" i="1">
                              <a:latin typeface="Cambria Math"/>
                            </a:rPr>
                            <m:t>𝒊𝒏</m:t>
                          </m:r>
                        </m:sub>
                      </m:sSub>
                    </m:oMath>
                  </m:oMathPara>
                </a14:m>
                <a:endParaRPr lang="en-US" sz="2400" b="1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519" y="4177527"/>
                <a:ext cx="4988097" cy="112101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6057185" y="5287392"/>
            <a:ext cx="222421" cy="2308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30176" y="5320513"/>
            <a:ext cx="1117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</a:t>
            </a:r>
            <a:r>
              <a:rPr lang="en-US" sz="2400" dirty="0" smtClean="0"/>
              <a:t> large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95767" y="5993774"/>
            <a:ext cx="4317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 steady state, </a:t>
            </a:r>
            <a:r>
              <a:rPr lang="en-US" sz="2800" b="1" i="1" dirty="0" smtClean="0"/>
              <a:t>v</a:t>
            </a:r>
            <a:r>
              <a:rPr lang="en-US" sz="2800" b="1" i="1" baseline="-25000" dirty="0" smtClean="0"/>
              <a:t>0</a:t>
            </a:r>
            <a:r>
              <a:rPr lang="en-US" sz="2800" b="1" i="1" dirty="0" smtClean="0"/>
              <a:t> tracks v</a:t>
            </a:r>
            <a:r>
              <a:rPr lang="en-US" sz="2800" b="1" i="1" baseline="-25000" dirty="0" smtClean="0"/>
              <a:t>in</a:t>
            </a:r>
            <a:r>
              <a:rPr lang="en-US" sz="2800" b="1" i="1" dirty="0" smtClean="0"/>
              <a:t> 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9057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70"/>
            <a:ext cx="9144000" cy="1470025"/>
          </a:xfrm>
        </p:spPr>
        <p:txBody>
          <a:bodyPr/>
          <a:lstStyle/>
          <a:p>
            <a:r>
              <a:rPr lang="en-US" b="1" dirty="0" smtClean="0"/>
              <a:t>Negative feedback makes inputs equal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69477" y="1390667"/>
            <a:ext cx="5529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v</a:t>
            </a:r>
            <a:r>
              <a:rPr lang="en-US" sz="2800" i="1" baseline="-25000" dirty="0" smtClean="0"/>
              <a:t>+ </a:t>
            </a:r>
            <a:r>
              <a:rPr lang="en-US" sz="2800" i="1" dirty="0" smtClean="0"/>
              <a:t> </a:t>
            </a:r>
            <a:r>
              <a:rPr lang="en-US" sz="2800" dirty="0" smtClean="0"/>
              <a:t>and</a:t>
            </a:r>
            <a:r>
              <a:rPr lang="en-US" sz="2800" i="1" dirty="0" smtClean="0"/>
              <a:t> v</a:t>
            </a:r>
            <a:r>
              <a:rPr lang="en-US" sz="2800" i="1" baseline="-25000" dirty="0" smtClean="0"/>
              <a:t>-</a:t>
            </a:r>
            <a:r>
              <a:rPr lang="en-US" sz="2800" i="1" dirty="0" smtClean="0"/>
              <a:t> </a:t>
            </a:r>
            <a:r>
              <a:rPr lang="en-US" sz="2800" dirty="0" smtClean="0"/>
              <a:t>are equal – how and why ?</a:t>
            </a:r>
            <a:r>
              <a:rPr lang="en-US" sz="2800" i="1" dirty="0" smtClean="0"/>
              <a:t> </a:t>
            </a:r>
            <a:endParaRPr lang="en-US" sz="2400" i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022" y="2520147"/>
            <a:ext cx="1715619" cy="1274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24353" y="289115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0</a:t>
            </a:r>
            <a:endParaRPr lang="en-US" sz="24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988199" y="2672538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endParaRPr lang="en-US" sz="24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45894" y="4421521"/>
            <a:ext cx="1755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dirty="0" smtClean="0"/>
              <a:t> = A(v</a:t>
            </a:r>
            <a:r>
              <a:rPr lang="en-US" sz="2400" i="1" baseline="-25000" dirty="0" smtClean="0"/>
              <a:t>+</a:t>
            </a:r>
            <a:r>
              <a:rPr lang="en-US" sz="2400" i="1" dirty="0" smtClean="0"/>
              <a:t> - v</a:t>
            </a:r>
            <a:r>
              <a:rPr lang="en-US" sz="2400" i="1" baseline="-25000" dirty="0" smtClean="0"/>
              <a:t>-</a:t>
            </a:r>
            <a:r>
              <a:rPr lang="en-US" sz="2400" i="1" dirty="0" smtClean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11615" y="4652353"/>
                <a:ext cx="4540923" cy="8989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−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𝐴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→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en-US" sz="2400" b="1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615" y="4652353"/>
                <a:ext cx="4540923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87502" y="5833641"/>
            <a:ext cx="8232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Output does whatever it can to make the inputs equal</a:t>
            </a:r>
          </a:p>
        </p:txBody>
      </p:sp>
    </p:spTree>
    <p:extLst>
      <p:ext uri="{BB962C8B-B14F-4D97-AF65-F5344CB8AC3E}">
        <p14:creationId xmlns:p14="http://schemas.microsoft.com/office/powerpoint/2010/main" val="343114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2200"/>
            <a:ext cx="9144000" cy="1470025"/>
          </a:xfrm>
        </p:spPr>
        <p:txBody>
          <a:bodyPr/>
          <a:lstStyle/>
          <a:p>
            <a:r>
              <a:rPr lang="en-US" b="1" dirty="0" smtClean="0"/>
              <a:t>Golden Rules of Negative Feedback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68091" y="2187604"/>
            <a:ext cx="793678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800" dirty="0" smtClean="0"/>
              <a:t>Output does whatever it can to make inputs equal</a:t>
            </a:r>
            <a:br>
              <a:rPr lang="en-US" sz="2800" dirty="0" smtClean="0"/>
            </a:br>
            <a:r>
              <a:rPr lang="en-US" sz="2800" b="1" i="1" dirty="0" smtClean="0"/>
              <a:t>v</a:t>
            </a:r>
            <a:r>
              <a:rPr lang="en-US" sz="2800" b="1" i="1" baseline="-25000" dirty="0" smtClean="0"/>
              <a:t>-</a:t>
            </a:r>
            <a:r>
              <a:rPr lang="en-US" sz="2800" b="1" i="1" dirty="0" smtClean="0"/>
              <a:t> </a:t>
            </a:r>
            <a:r>
              <a:rPr lang="en-US" sz="2800" b="1" dirty="0" smtClean="0"/>
              <a:t>is ‘slave’  to </a:t>
            </a:r>
            <a:r>
              <a:rPr lang="en-US" sz="2800" b="1" i="1" dirty="0" smtClean="0"/>
              <a:t>v</a:t>
            </a:r>
            <a:r>
              <a:rPr lang="en-US" sz="2800" b="1" i="1" baseline="-25000" dirty="0"/>
              <a:t>+</a:t>
            </a:r>
            <a:r>
              <a:rPr lang="en-US" sz="2800" b="1" i="1" dirty="0" smtClean="0"/>
              <a:t> </a:t>
            </a:r>
            <a:r>
              <a:rPr lang="en-US" sz="2800" b="1" dirty="0" smtClean="0"/>
              <a:t>in negative feedback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Inputs draw no current</a:t>
            </a:r>
          </a:p>
        </p:txBody>
      </p: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24000" y="1752600"/>
            <a:ext cx="57470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Today:</a:t>
            </a:r>
          </a:p>
          <a:p>
            <a:pPr marL="342900" indent="-342900">
              <a:buFont typeface="Wingdings"/>
              <a:buChar char="Ø"/>
            </a:pPr>
            <a:r>
              <a:rPr lang="en-US" sz="2400" dirty="0" smtClean="0"/>
              <a:t>Negative feedback</a:t>
            </a:r>
          </a:p>
          <a:p>
            <a:pPr marL="342900" indent="-342900">
              <a:buFont typeface="Wingdings"/>
              <a:buChar char="Ø"/>
            </a:pPr>
            <a:r>
              <a:rPr lang="en-US" sz="2400" dirty="0" smtClean="0"/>
              <a:t>Golden Rules I and II of negative feedback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303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Lecture 3 Negative Feedback</vt:lpstr>
      <vt:lpstr>NEGATIVE feedback is BETTER than POSITIVE feedback</vt:lpstr>
      <vt:lpstr>Simple Negative feedback</vt:lpstr>
      <vt:lpstr>Negative feedback makes inputs equal</vt:lpstr>
      <vt:lpstr>Golden Rules of Negative Feedback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Experimental Particle and Nuclear Physics</dc:title>
  <dc:creator>Pradeep Sarin</dc:creator>
  <cp:lastModifiedBy>Pradeep Sarin</cp:lastModifiedBy>
  <cp:revision>51</cp:revision>
  <dcterms:created xsi:type="dcterms:W3CDTF">2006-08-16T00:00:00Z</dcterms:created>
  <dcterms:modified xsi:type="dcterms:W3CDTF">2014-03-04T10:09:34Z</dcterms:modified>
</cp:coreProperties>
</file>