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94" r:id="rId3"/>
    <p:sldId id="277" r:id="rId4"/>
    <p:sldId id="278" r:id="rId5"/>
    <p:sldId id="295" r:id="rId6"/>
    <p:sldId id="279" r:id="rId7"/>
    <p:sldId id="280" r:id="rId8"/>
    <p:sldId id="296" r:id="rId9"/>
    <p:sldId id="281" r:id="rId10"/>
    <p:sldId id="293" r:id="rId11"/>
    <p:sldId id="297" r:id="rId1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1" autoAdjust="0"/>
    <p:restoredTop sz="94660"/>
  </p:normalViewPr>
  <p:slideViewPr>
    <p:cSldViewPr>
      <p:cViewPr varScale="1">
        <p:scale>
          <a:sx n="79" d="100"/>
          <a:sy n="79" d="100"/>
        </p:scale>
        <p:origin x="-17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P408_Le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53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0" y="6553200"/>
            <a:ext cx="918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Pradeep Sarin,</a:t>
            </a:r>
            <a:r>
              <a:rPr lang="en-US" i="1" baseline="0" dirty="0" smtClean="0"/>
              <a:t> EP212 – Spring 2014					           Slide </a:t>
            </a:r>
            <a:fld id="{FADA1644-B34D-4FDA-8A98-F5A701A49604}" type="slidenum">
              <a:rPr lang="en-US" i="1" baseline="0" smtClean="0"/>
              <a:t>‹#›</a:t>
            </a:fld>
            <a:r>
              <a:rPr lang="en-US" i="1" baseline="0" dirty="0" smtClean="0"/>
              <a:t>/11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.com/lit/an/sloa049b/sloa049b.pdf" TargetMode="External"/><Relationship Id="rId2" Type="http://schemas.openxmlformats.org/officeDocument/2006/relationships/hyperlink" Target="http://www.ti.com/lit/ml/sloa077/sloa077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analog.com/library/analogdialogue/archives/43-09/active_filters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Lecture </a:t>
            </a:r>
            <a:r>
              <a:rPr lang="en-US" b="1" smtClean="0"/>
              <a:t>4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Analysis of Negative Feedback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4191000"/>
            <a:ext cx="903324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Reference:</a:t>
            </a:r>
          </a:p>
          <a:p>
            <a:r>
              <a:rPr lang="en-US" dirty="0" smtClean="0"/>
              <a:t>1. The mathematics glossed over in this presentation can be found in the </a:t>
            </a:r>
            <a:br>
              <a:rPr lang="en-US" dirty="0" smtClean="0"/>
            </a:br>
            <a:r>
              <a:rPr lang="en-US" dirty="0" smtClean="0"/>
              <a:t>online textbook “</a:t>
            </a:r>
            <a:r>
              <a:rPr lang="en-US" i="1" dirty="0" smtClean="0"/>
              <a:t>Opamps for everyone” </a:t>
            </a:r>
            <a:r>
              <a:rPr lang="en-US" dirty="0" smtClean="0"/>
              <a:t>by </a:t>
            </a:r>
            <a:r>
              <a:rPr lang="en-US" i="1" dirty="0" smtClean="0"/>
              <a:t>Texas Instruments:</a:t>
            </a:r>
          </a:p>
          <a:p>
            <a:r>
              <a:rPr lang="en-US" i="1" dirty="0"/>
              <a:t>    </a:t>
            </a:r>
            <a:r>
              <a:rPr lang="en-US" i="1" dirty="0">
                <a:hlinkClick r:id="rId2"/>
              </a:rPr>
              <a:t>http://</a:t>
            </a:r>
            <a:r>
              <a:rPr lang="en-US" i="1" dirty="0" smtClean="0">
                <a:hlinkClick r:id="rId2"/>
              </a:rPr>
              <a:t>www.ti.com/lit/ml/sloa077/sloa077.pdf</a:t>
            </a: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>   </a:t>
            </a:r>
            <a:r>
              <a:rPr lang="en-US" i="1" dirty="0">
                <a:hlinkClick r:id="rId3"/>
              </a:rPr>
              <a:t>http://</a:t>
            </a:r>
            <a:r>
              <a:rPr lang="en-US" i="1" dirty="0" smtClean="0">
                <a:hlinkClick r:id="rId3"/>
              </a:rPr>
              <a:t>www.ti.com/lit/an/sloa049b/sloa049b.pdf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2. Other standard textbooks on electronics like </a:t>
            </a:r>
            <a:r>
              <a:rPr lang="en-US" i="1" dirty="0" smtClean="0"/>
              <a:t>“Introduction to Analog and Digital Electronics”</a:t>
            </a:r>
            <a:br>
              <a:rPr lang="en-US" i="1" dirty="0" smtClean="0"/>
            </a:br>
            <a:r>
              <a:rPr lang="en-US" i="1" dirty="0" smtClean="0"/>
              <a:t>     </a:t>
            </a:r>
            <a:r>
              <a:rPr lang="en-US" dirty="0" smtClean="0"/>
              <a:t>by</a:t>
            </a:r>
            <a:r>
              <a:rPr lang="en-US" i="1" dirty="0" smtClean="0"/>
              <a:t> Agarwal and Lang </a:t>
            </a:r>
            <a:r>
              <a:rPr lang="en-US" dirty="0" smtClean="0"/>
              <a:t>(several copies in IIT-B central library)</a:t>
            </a:r>
          </a:p>
        </p:txBody>
      </p:sp>
    </p:spTree>
    <p:extLst>
      <p:ext uri="{BB962C8B-B14F-4D97-AF65-F5344CB8AC3E}">
        <p14:creationId xmlns:p14="http://schemas.microsoft.com/office/powerpoint/2010/main" val="303487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93034" y="1752600"/>
            <a:ext cx="807317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Today:</a:t>
            </a:r>
          </a:p>
          <a:p>
            <a:endParaRPr lang="en-US" sz="2400" dirty="0"/>
          </a:p>
          <a:p>
            <a:pPr marL="342900" indent="-342900">
              <a:buFont typeface="Wingdings"/>
              <a:buChar char="Ø"/>
            </a:pPr>
            <a:r>
              <a:rPr lang="en-US" sz="2400" dirty="0" smtClean="0"/>
              <a:t>Analysis of negative feedback</a:t>
            </a:r>
          </a:p>
          <a:p>
            <a:pPr marL="342900" indent="-342900">
              <a:buFont typeface="Wingdings"/>
              <a:buChar char="Ø"/>
            </a:pPr>
            <a:r>
              <a:rPr lang="en-US" sz="2400" dirty="0" smtClean="0"/>
              <a:t>Phase response, and why it matters</a:t>
            </a:r>
          </a:p>
          <a:p>
            <a:pPr marL="800100" lvl="1" indent="-342900">
              <a:buFont typeface="Wingdings"/>
              <a:buChar char="Ø"/>
            </a:pPr>
            <a:r>
              <a:rPr lang="en-US" dirty="0"/>
              <a:t>p</a:t>
            </a:r>
            <a:r>
              <a:rPr lang="en-US" dirty="0" smtClean="0"/>
              <a:t>hase shift in feedback loop &gt; 180◦ can turn negative feedback into positive</a:t>
            </a:r>
          </a:p>
          <a:p>
            <a:pPr marL="342900" indent="-342900">
              <a:buFont typeface="Wingdings"/>
              <a:buChar char="Ø"/>
            </a:pPr>
            <a:r>
              <a:rPr lang="en-US" sz="2400" dirty="0" smtClean="0"/>
              <a:t>How to choose an opamp for a specific application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Reactive feedback is used in active filters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371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524000" y="5943600"/>
            <a:ext cx="6927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www.analog.com/library/analogdialogue/archives/43-09/active_filters.pdf</a:t>
            </a:r>
            <a:r>
              <a:rPr lang="en-US" sz="1600" dirty="0" smtClean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133600"/>
            <a:ext cx="1066800" cy="49118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590800" y="2379192"/>
            <a:ext cx="0" cy="440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90800" y="2988792"/>
            <a:ext cx="0" cy="440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450669" y="2988792"/>
            <a:ext cx="2925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450669" y="2819400"/>
            <a:ext cx="2925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3"/>
          </p:cNvCxnSpPr>
          <p:nvPr/>
        </p:nvCxnSpPr>
        <p:spPr>
          <a:xfrm>
            <a:off x="2590800" y="237919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66800" y="236906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600" y="2057400"/>
            <a:ext cx="481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73786" y="2057400"/>
            <a:ext cx="583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066800" y="3429000"/>
            <a:ext cx="2057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42294" y="174813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51982" y="26670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14400" y="3733800"/>
            <a:ext cx="26695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Passive low-pass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h</a:t>
            </a:r>
            <a:r>
              <a:rPr lang="en-US" sz="2400" dirty="0" smtClean="0"/>
              <a:t>as G &lt; 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introduces phase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876730" y="2115675"/>
            <a:ext cx="3048070" cy="2894654"/>
            <a:chOff x="4876730" y="2115675"/>
            <a:chExt cx="3048070" cy="2894654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6324600" y="2971800"/>
              <a:ext cx="0" cy="5154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858000" y="2437467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334000" y="2427337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876800" y="2115675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in</a:t>
              </a:r>
              <a:endParaRPr lang="en-US" sz="24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340986" y="2115675"/>
              <a:ext cx="5838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i="1" baseline="-25000" dirty="0" err="1" smtClean="0">
                  <a:latin typeface="Times New Roman" pitchFamily="18" charset="0"/>
                  <a:cs typeface="Times New Roman" pitchFamily="18" charset="0"/>
                </a:rPr>
                <a:t>out</a:t>
              </a:r>
              <a:endParaRPr lang="en-US" sz="24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5334000" y="3487275"/>
              <a:ext cx="2057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5791200" y="2133600"/>
              <a:ext cx="1066800" cy="8551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Lab 4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76730" y="3810000"/>
              <a:ext cx="266951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u="sng" dirty="0" smtClean="0"/>
                <a:t>Active low-pass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US" sz="2400" dirty="0" smtClean="0"/>
                <a:t>Can set G ≥ 1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US" sz="2400" dirty="0" smtClean="0"/>
                <a:t>introduces phase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861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i="1" dirty="0" smtClean="0"/>
              <a:t>R</a:t>
            </a:r>
            <a:r>
              <a:rPr lang="en-US" i="1" baseline="-25000" dirty="0" smtClean="0"/>
              <a:t>2</a:t>
            </a:r>
            <a:r>
              <a:rPr lang="en-US" i="1" dirty="0" smtClean="0"/>
              <a:t>/R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important – what factors to consider when choosing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077" y="1600200"/>
            <a:ext cx="2990850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3400" y="3468710"/>
            <a:ext cx="8018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 </a:t>
            </a:r>
            <a:r>
              <a:rPr lang="en-US" sz="2400" dirty="0" smtClean="0"/>
              <a:t>small → 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dirty="0" smtClean="0"/>
              <a:t> needs to source large current: subtracts from the</a:t>
            </a:r>
            <a:br>
              <a:rPr lang="en-US" sz="2400" dirty="0" smtClean="0"/>
            </a:br>
            <a:r>
              <a:rPr lang="en-US" sz="2400" dirty="0" smtClean="0"/>
              <a:t>current available to load.</a:t>
            </a:r>
            <a:endParaRPr lang="en-US" sz="2400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597794" y="4419600"/>
            <a:ext cx="7760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 </a:t>
            </a:r>
            <a:r>
              <a:rPr lang="en-US" sz="2400" dirty="0" smtClean="0"/>
              <a:t>large → parasitic capacitances in combination with large </a:t>
            </a:r>
            <a:r>
              <a:rPr lang="en-US" sz="2400" i="1" dirty="0" smtClean="0"/>
              <a:t>R</a:t>
            </a:r>
          </a:p>
          <a:p>
            <a:r>
              <a:rPr lang="en-US" sz="2400" i="1" dirty="0"/>
              <a:t>	</a:t>
            </a:r>
            <a:r>
              <a:rPr lang="en-US" sz="2400" i="1" dirty="0" smtClean="0"/>
              <a:t>       </a:t>
            </a:r>
            <a:r>
              <a:rPr lang="en-US" sz="2400" dirty="0" smtClean="0"/>
              <a:t>introduce non-linear elements into the loop</a:t>
            </a:r>
            <a:endParaRPr lang="en-US" sz="2400" i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32138" y="5461254"/>
            <a:ext cx="2215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is </a:t>
            </a:r>
            <a:r>
              <a:rPr lang="en-US" sz="2400" i="1" dirty="0" smtClean="0"/>
              <a:t>large R?</a:t>
            </a:r>
            <a:endParaRPr lang="en-US" sz="2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5456788"/>
            <a:ext cx="2238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is </a:t>
            </a:r>
            <a:r>
              <a:rPr lang="en-US" sz="2400" i="1" dirty="0" smtClean="0"/>
              <a:t>small R?</a:t>
            </a:r>
            <a:endParaRPr lang="en-US" sz="2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632138" y="6048027"/>
            <a:ext cx="832272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 a thumb rule, </a:t>
            </a:r>
            <a:r>
              <a:rPr lang="en-US" sz="2400" b="1" i="1" dirty="0" smtClean="0">
                <a:latin typeface="Script MT Bold" pitchFamily="66" charset="0"/>
                <a:cs typeface="Times New Roman" pitchFamily="18" charset="0"/>
              </a:rPr>
              <a:t>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(10k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smtClean="0"/>
              <a:t>is OK</a:t>
            </a:r>
            <a:r>
              <a:rPr lang="en-US" sz="2400" dirty="0" smtClean="0"/>
              <a:t>. </a:t>
            </a:r>
            <a:r>
              <a:rPr lang="en-US" sz="2400" i="1" dirty="0">
                <a:latin typeface="Script MT Bold" pitchFamily="66" charset="0"/>
                <a:cs typeface="Times New Roman" pitchFamily="18" charset="0"/>
              </a:rPr>
              <a:t>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/>
              <a:t>is </a:t>
            </a:r>
            <a:r>
              <a:rPr lang="en-US" sz="2400" i="1" dirty="0" smtClean="0"/>
              <a:t>small</a:t>
            </a:r>
            <a:r>
              <a:rPr lang="en-US" sz="2400" dirty="0" smtClean="0"/>
              <a:t>. </a:t>
            </a:r>
            <a:r>
              <a:rPr lang="en-US" sz="2400" i="1" dirty="0">
                <a:latin typeface="Script MT Bold" pitchFamily="66" charset="0"/>
                <a:cs typeface="Times New Roman" pitchFamily="18" charset="0"/>
              </a:rPr>
              <a:t>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(1M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/>
              <a:t>is </a:t>
            </a:r>
            <a:r>
              <a:rPr lang="en-US" sz="2400" i="1" dirty="0" smtClean="0"/>
              <a:t>large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092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dirty="0" smtClean="0"/>
              <a:t>Loop gain changes with frequency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457200" y="1752600"/>
            <a:ext cx="2992755" cy="2752090"/>
            <a:chOff x="750984" y="1788760"/>
            <a:chExt cx="2992755" cy="2752090"/>
          </a:xfrm>
        </p:grpSpPr>
        <p:grpSp>
          <p:nvGrpSpPr>
            <p:cNvPr id="5" name="Group 4"/>
            <p:cNvGrpSpPr/>
            <p:nvPr/>
          </p:nvGrpSpPr>
          <p:grpSpPr>
            <a:xfrm>
              <a:off x="750984" y="1788760"/>
              <a:ext cx="2992755" cy="2752090"/>
              <a:chOff x="50642" y="0"/>
              <a:chExt cx="2997358" cy="2750655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406400" y="6350"/>
                <a:ext cx="2641600" cy="23495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flipH="1">
                <a:off x="889000" y="6350"/>
                <a:ext cx="12700" cy="23495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>
                <a:off x="1327150" y="6350"/>
                <a:ext cx="12700" cy="23495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H="1">
                <a:off x="1778000" y="0"/>
                <a:ext cx="12700" cy="23495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H="1">
                <a:off x="2216150" y="0"/>
                <a:ext cx="12700" cy="23495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H="1">
                <a:off x="2692400" y="6350"/>
                <a:ext cx="12700" cy="23495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H="1">
                <a:off x="406400" y="1828800"/>
                <a:ext cx="2641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>
                <a:off x="406400" y="1276350"/>
                <a:ext cx="2641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>
                <a:off x="406400" y="698500"/>
                <a:ext cx="2641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406400" y="190500"/>
                <a:ext cx="2641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 Box 16"/>
              <p:cNvSpPr txBox="1"/>
              <p:nvPr/>
            </p:nvSpPr>
            <p:spPr bwMode="auto">
              <a:xfrm>
                <a:off x="50642" y="1765300"/>
                <a:ext cx="441324" cy="235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0.01</a:t>
                </a:r>
              </a:p>
            </p:txBody>
          </p:sp>
          <p:sp>
            <p:nvSpPr>
              <p:cNvPr id="17" name="Text Box 17"/>
              <p:cNvSpPr txBox="1"/>
              <p:nvPr/>
            </p:nvSpPr>
            <p:spPr bwMode="auto">
              <a:xfrm>
                <a:off x="107950" y="1174750"/>
                <a:ext cx="370137" cy="236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0.1</a:t>
                </a:r>
              </a:p>
            </p:txBody>
          </p:sp>
          <p:sp>
            <p:nvSpPr>
              <p:cNvPr id="18" name="Text Box 18"/>
              <p:cNvSpPr txBox="1"/>
              <p:nvPr/>
            </p:nvSpPr>
            <p:spPr bwMode="auto">
              <a:xfrm>
                <a:off x="165213" y="635000"/>
                <a:ext cx="263829" cy="235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</a:t>
                </a:r>
              </a:p>
            </p:txBody>
          </p:sp>
          <p:sp>
            <p:nvSpPr>
              <p:cNvPr id="19" name="Text Box 19"/>
              <p:cNvSpPr txBox="1"/>
              <p:nvPr/>
            </p:nvSpPr>
            <p:spPr bwMode="auto">
              <a:xfrm>
                <a:off x="108071" y="114300"/>
                <a:ext cx="334993" cy="235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</a:p>
            </p:txBody>
          </p:sp>
          <p:sp>
            <p:nvSpPr>
              <p:cNvPr id="20" name="Text Box 20"/>
              <p:cNvSpPr txBox="1"/>
              <p:nvPr/>
            </p:nvSpPr>
            <p:spPr bwMode="auto">
              <a:xfrm>
                <a:off x="685800" y="2374900"/>
                <a:ext cx="379677" cy="236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  <a:r>
                  <a:rPr lang="en-US" sz="1100" baseline="30000">
                    <a:effectLst/>
                    <a:latin typeface="Calibri"/>
                    <a:ea typeface="Calibri"/>
                    <a:cs typeface="Times New Roman"/>
                  </a:rPr>
                  <a:t>2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1" name="Text Box 21"/>
              <p:cNvSpPr txBox="1"/>
              <p:nvPr/>
            </p:nvSpPr>
            <p:spPr bwMode="auto">
              <a:xfrm>
                <a:off x="1155699" y="2374900"/>
                <a:ext cx="379677" cy="236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  <a:r>
                  <a:rPr lang="en-US" sz="1100" baseline="30000">
                    <a:effectLst/>
                    <a:latin typeface="Calibri"/>
                    <a:ea typeface="Calibri"/>
                    <a:cs typeface="Times New Roman"/>
                  </a:rPr>
                  <a:t>3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2" name="Text Box 22"/>
              <p:cNvSpPr txBox="1"/>
              <p:nvPr/>
            </p:nvSpPr>
            <p:spPr bwMode="auto">
              <a:xfrm>
                <a:off x="1600199" y="2368550"/>
                <a:ext cx="379677" cy="236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  <a:r>
                  <a:rPr lang="en-US" sz="1100" baseline="30000">
                    <a:effectLst/>
                    <a:latin typeface="Calibri"/>
                    <a:ea typeface="Calibri"/>
                    <a:cs typeface="Times New Roman"/>
                  </a:rPr>
                  <a:t>4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3" name="Text Box 23"/>
              <p:cNvSpPr txBox="1"/>
              <p:nvPr/>
            </p:nvSpPr>
            <p:spPr bwMode="auto">
              <a:xfrm>
                <a:off x="2031999" y="2362200"/>
                <a:ext cx="379677" cy="236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  <a:r>
                  <a:rPr lang="en-US" sz="1100" baseline="30000">
                    <a:effectLst/>
                    <a:latin typeface="Calibri"/>
                    <a:ea typeface="Calibri"/>
                    <a:cs typeface="Times New Roman"/>
                  </a:rPr>
                  <a:t>5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4" name="Text Box 24"/>
              <p:cNvSpPr txBox="1"/>
              <p:nvPr/>
            </p:nvSpPr>
            <p:spPr bwMode="auto">
              <a:xfrm>
                <a:off x="2527299" y="2374900"/>
                <a:ext cx="379677" cy="236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  <a:r>
                  <a:rPr lang="en-US" sz="1100" baseline="30000">
                    <a:effectLst/>
                    <a:latin typeface="Calibri"/>
                    <a:ea typeface="Calibri"/>
                    <a:cs typeface="Times New Roman"/>
                  </a:rPr>
                  <a:t>6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5" name="Text Box 25"/>
              <p:cNvSpPr txBox="1"/>
              <p:nvPr/>
            </p:nvSpPr>
            <p:spPr bwMode="auto">
              <a:xfrm>
                <a:off x="1327149" y="2514559"/>
                <a:ext cx="1139669" cy="236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/>
                    <a:ea typeface="Calibri"/>
                    <a:cs typeface="Times New Roman"/>
                  </a:rPr>
                  <a:t>frequency (Hz)→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6" name="Text Box 26"/>
              <p:cNvSpPr txBox="1"/>
              <p:nvPr/>
            </p:nvSpPr>
            <p:spPr bwMode="auto">
              <a:xfrm rot="16200000">
                <a:off x="-179854" y="797134"/>
                <a:ext cx="733676" cy="235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/>
                    <a:ea typeface="Calibri"/>
                    <a:cs typeface="Times New Roman"/>
                  </a:rPr>
                  <a:t>Gain G →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2" name="Oval 1"/>
            <p:cNvSpPr/>
            <p:nvPr/>
          </p:nvSpPr>
          <p:spPr>
            <a:xfrm>
              <a:off x="1055784" y="1952419"/>
              <a:ext cx="94773" cy="1049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570611" y="2017360"/>
              <a:ext cx="94773" cy="1049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970184" y="2057400"/>
              <a:ext cx="94773" cy="1049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427384" y="2093560"/>
              <a:ext cx="94773" cy="1049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403362" y="1791978"/>
            <a:ext cx="3359638" cy="2745104"/>
            <a:chOff x="4992626" y="1791978"/>
            <a:chExt cx="3359638" cy="2745104"/>
          </a:xfrm>
        </p:grpSpPr>
        <p:grpSp>
          <p:nvGrpSpPr>
            <p:cNvPr id="27" name="Group 26"/>
            <p:cNvGrpSpPr/>
            <p:nvPr/>
          </p:nvGrpSpPr>
          <p:grpSpPr>
            <a:xfrm>
              <a:off x="4992626" y="1791978"/>
              <a:ext cx="2856865" cy="2745104"/>
              <a:chOff x="186630" y="0"/>
              <a:chExt cx="2861370" cy="2744357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406400" y="6350"/>
                <a:ext cx="2641600" cy="23495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 flipH="1">
                <a:off x="889000" y="6350"/>
                <a:ext cx="12700" cy="23495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>
                <a:off x="1327150" y="6350"/>
                <a:ext cx="12700" cy="23495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1778000" y="0"/>
                <a:ext cx="12700" cy="23495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2216150" y="0"/>
                <a:ext cx="12700" cy="23495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2692400" y="6350"/>
                <a:ext cx="12700" cy="23495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>
                <a:off x="406400" y="1828800"/>
                <a:ext cx="2641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406400" y="1276350"/>
                <a:ext cx="2641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H="1">
                <a:off x="406400" y="698500"/>
                <a:ext cx="2641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406400" y="190500"/>
                <a:ext cx="2641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 Box 2060"/>
              <p:cNvSpPr txBox="1"/>
              <p:nvPr/>
            </p:nvSpPr>
            <p:spPr bwMode="auto">
              <a:xfrm>
                <a:off x="685800" y="2374900"/>
                <a:ext cx="379692" cy="235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  <a:r>
                  <a:rPr lang="en-US" sz="1100" baseline="30000">
                    <a:effectLst/>
                    <a:latin typeface="Calibri"/>
                    <a:ea typeface="Calibri"/>
                    <a:cs typeface="Times New Roman"/>
                  </a:rPr>
                  <a:t>2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39" name="Text Box 2061"/>
              <p:cNvSpPr txBox="1"/>
              <p:nvPr/>
            </p:nvSpPr>
            <p:spPr bwMode="auto">
              <a:xfrm>
                <a:off x="1155700" y="2374900"/>
                <a:ext cx="379692" cy="235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  <a:r>
                  <a:rPr lang="en-US" sz="1100" baseline="30000">
                    <a:effectLst/>
                    <a:latin typeface="Calibri"/>
                    <a:ea typeface="Calibri"/>
                    <a:cs typeface="Times New Roman"/>
                  </a:rPr>
                  <a:t>3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0" name="Text Box 2062"/>
              <p:cNvSpPr txBox="1"/>
              <p:nvPr/>
            </p:nvSpPr>
            <p:spPr bwMode="auto">
              <a:xfrm>
                <a:off x="1600200" y="2368550"/>
                <a:ext cx="379692" cy="235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  <a:r>
                  <a:rPr lang="en-US" sz="1100" baseline="30000">
                    <a:effectLst/>
                    <a:latin typeface="Calibri"/>
                    <a:ea typeface="Calibri"/>
                    <a:cs typeface="Times New Roman"/>
                  </a:rPr>
                  <a:t>4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1" name="Text Box 2063"/>
              <p:cNvSpPr txBox="1"/>
              <p:nvPr/>
            </p:nvSpPr>
            <p:spPr bwMode="auto">
              <a:xfrm>
                <a:off x="2032000" y="2362200"/>
                <a:ext cx="379692" cy="235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  <a:r>
                  <a:rPr lang="en-US" sz="1100" baseline="30000">
                    <a:effectLst/>
                    <a:latin typeface="Calibri"/>
                    <a:ea typeface="Calibri"/>
                    <a:cs typeface="Times New Roman"/>
                  </a:rPr>
                  <a:t>5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2" name="Text Box 2064"/>
              <p:cNvSpPr txBox="1"/>
              <p:nvPr/>
            </p:nvSpPr>
            <p:spPr bwMode="auto">
              <a:xfrm>
                <a:off x="2527300" y="2374900"/>
                <a:ext cx="379692" cy="235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10</a:t>
                </a:r>
                <a:r>
                  <a:rPr lang="en-US" sz="1100" baseline="30000">
                    <a:effectLst/>
                    <a:latin typeface="Calibri"/>
                    <a:ea typeface="Calibri"/>
                    <a:cs typeface="Times New Roman"/>
                  </a:rPr>
                  <a:t>6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3" name="Text Box 2065"/>
              <p:cNvSpPr txBox="1"/>
              <p:nvPr/>
            </p:nvSpPr>
            <p:spPr bwMode="auto">
              <a:xfrm>
                <a:off x="1327150" y="2508203"/>
                <a:ext cx="1139713" cy="236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/>
                    <a:ea typeface="Calibri"/>
                    <a:cs typeface="Times New Roman"/>
                  </a:rPr>
                  <a:t>frequency (Hz)→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4" name="Text Box 2066"/>
              <p:cNvSpPr txBox="1"/>
              <p:nvPr/>
            </p:nvSpPr>
            <p:spPr bwMode="auto">
              <a:xfrm rot="16200000">
                <a:off x="-728654" y="1039203"/>
                <a:ext cx="2065212" cy="2346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non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i="1">
                    <a:effectLst/>
                    <a:latin typeface="Calibri"/>
                    <a:ea typeface="Calibri"/>
                    <a:cs typeface="Times New Roman"/>
                  </a:rPr>
                  <a:t>Phase difference </a:t>
                </a:r>
                <a:r>
                  <a:rPr lang="en-US" sz="1200" i="1">
                    <a:effectLst/>
                    <a:latin typeface="Calibri"/>
                    <a:ea typeface="Calibri"/>
                    <a:cs typeface="Times New Roman"/>
                  </a:rPr>
                  <a:t>Δφ</a:t>
                </a:r>
                <a:r>
                  <a:rPr lang="en-US" sz="1100" i="1">
                    <a:effectLst/>
                    <a:latin typeface="Calibri"/>
                    <a:ea typeface="Calibri"/>
                    <a:cs typeface="Times New Roman"/>
                  </a:rPr>
                  <a:t> (degrees) →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49" name="Oval 48"/>
            <p:cNvSpPr/>
            <p:nvPr/>
          </p:nvSpPr>
          <p:spPr>
            <a:xfrm>
              <a:off x="5659183" y="2438400"/>
              <a:ext cx="94773" cy="10498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096000" y="2438400"/>
              <a:ext cx="94773" cy="10498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553200" y="2667000"/>
              <a:ext cx="94773" cy="10498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991827" y="3276600"/>
              <a:ext cx="94773" cy="10498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467600" y="3705019"/>
              <a:ext cx="94773" cy="10498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848600" y="2328446"/>
              <a:ext cx="3369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0</a:t>
              </a:r>
              <a:r>
                <a:rPr lang="en-US" sz="1600" baseline="30000" dirty="0" smtClean="0"/>
                <a:t>◦</a:t>
              </a:r>
              <a:endParaRPr lang="en-US" sz="2400" baseline="300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848600" y="2895600"/>
              <a:ext cx="5036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-45</a:t>
              </a:r>
              <a:r>
                <a:rPr lang="en-US" sz="1600" baseline="30000" dirty="0" smtClean="0"/>
                <a:t>◦</a:t>
              </a:r>
              <a:endParaRPr lang="en-US" sz="2400" baseline="30000" dirty="0" smtClean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802136" y="3452011"/>
              <a:ext cx="5036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-90</a:t>
              </a:r>
              <a:r>
                <a:rPr lang="en-US" sz="1600" baseline="30000" dirty="0" smtClean="0"/>
                <a:t>◦</a:t>
              </a:r>
              <a:endParaRPr lang="en-US" sz="2400" baseline="30000" dirty="0" smtClean="0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4038600" y="2497723"/>
            <a:ext cx="91082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BODE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plot</a:t>
            </a:r>
          </a:p>
        </p:txBody>
      </p:sp>
      <p:sp>
        <p:nvSpPr>
          <p:cNvPr id="59" name="Oval 58"/>
          <p:cNvSpPr/>
          <p:nvPr/>
        </p:nvSpPr>
        <p:spPr>
          <a:xfrm>
            <a:off x="2590800" y="2133600"/>
            <a:ext cx="94773" cy="1049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8000" y="2438400"/>
            <a:ext cx="94773" cy="1049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609600" y="5105400"/>
            <a:ext cx="2627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Unity gain at 10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 Hz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383503" y="5100935"/>
            <a:ext cx="3160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i="1" dirty="0" smtClean="0"/>
              <a:t>Δφ</a:t>
            </a:r>
            <a:r>
              <a:rPr lang="en-US" sz="2400" dirty="0" smtClean="0"/>
              <a:t> at unity gain =  -115</a:t>
            </a:r>
            <a:r>
              <a:rPr lang="en-US" sz="2400" baseline="30000" dirty="0" smtClean="0"/>
              <a:t>◦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Bode plot summarizes the feedback loop characteristics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371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452015" y="2438400"/>
            <a:ext cx="7813818" cy="3215525"/>
            <a:chOff x="452015" y="2438400"/>
            <a:chExt cx="7813818" cy="3215525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1338075" y="2438400"/>
              <a:ext cx="0" cy="2209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1338075" y="4648200"/>
              <a:ext cx="2209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338075" y="2819400"/>
              <a:ext cx="609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947675" y="2819400"/>
              <a:ext cx="1219200" cy="1828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2015" y="3543300"/>
              <a:ext cx="10118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Gain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(dB)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52475" y="4572000"/>
              <a:ext cx="6431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log(f)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06011" y="2590800"/>
              <a:ext cx="5838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000" b="1" i="1" baseline="-25000" dirty="0" smtClean="0">
                  <a:latin typeface="Times New Roman" pitchFamily="18" charset="0"/>
                  <a:cs typeface="Times New Roman" pitchFamily="18" charset="0"/>
                </a:rPr>
                <a:t>OL</a:t>
              </a:r>
              <a:endParaRPr lang="en-US" sz="2000" b="1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1828800" y="2819399"/>
              <a:ext cx="445495" cy="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856751" y="3198458"/>
              <a:ext cx="10294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 smtClean="0">
                  <a:latin typeface="Times New Roman" pitchFamily="18" charset="0"/>
                  <a:cs typeface="Times New Roman" pitchFamily="18" charset="0"/>
                </a:rPr>
                <a:t>20 dB/decade</a:t>
              </a:r>
              <a:endParaRPr lang="en-US" sz="16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2667000" y="3475457"/>
              <a:ext cx="381000" cy="258343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086725" y="4191000"/>
              <a:ext cx="7232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1600" b="1" i="1" baseline="-25000" dirty="0" smtClean="0">
                  <a:latin typeface="Times New Roman" pitchFamily="18" charset="0"/>
                  <a:cs typeface="Times New Roman" pitchFamily="18" charset="0"/>
                </a:rPr>
                <a:t>OL</a:t>
              </a:r>
              <a:r>
                <a:rPr lang="en-US" sz="1600" b="1" i="1" dirty="0" smtClean="0">
                  <a:latin typeface="Times New Roman" pitchFamily="18" charset="0"/>
                  <a:cs typeface="Times New Roman" pitchFamily="18" charset="0"/>
                </a:rPr>
                <a:t>=1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7875" y="4761373"/>
              <a:ext cx="4717958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Gain Bandwidth Product (GBWP)</a:t>
              </a:r>
              <a:b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en-US" sz="1600" b="1" i="1" dirty="0" smtClean="0">
                  <a:latin typeface="Times New Roman" pitchFamily="18" charset="0"/>
                  <a:cs typeface="Times New Roman" pitchFamily="18" charset="0"/>
                </a:rPr>
                <a:t>≡ frequency at which gain = 1 : property of the device</a:t>
              </a:r>
              <a:endParaRPr lang="en-US" sz="1600" b="1" i="1" u="sng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Units = Hz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3166876" y="4529554"/>
              <a:ext cx="109724" cy="11864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088615"/>
            <a:ext cx="1703046" cy="1461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4" name="Group 43"/>
          <p:cNvGrpSpPr/>
          <p:nvPr/>
        </p:nvGrpSpPr>
        <p:grpSpPr>
          <a:xfrm>
            <a:off x="1338075" y="2819400"/>
            <a:ext cx="6146819" cy="3650397"/>
            <a:chOff x="1338075" y="2819400"/>
            <a:chExt cx="6146819" cy="3650397"/>
          </a:xfrm>
        </p:grpSpPr>
        <p:grpSp>
          <p:nvGrpSpPr>
            <p:cNvPr id="34" name="Group 33"/>
            <p:cNvGrpSpPr/>
            <p:nvPr/>
          </p:nvGrpSpPr>
          <p:grpSpPr>
            <a:xfrm>
              <a:off x="1338075" y="2819400"/>
              <a:ext cx="6146819" cy="3650397"/>
              <a:chOff x="1338075" y="2819400"/>
              <a:chExt cx="6146819" cy="3650397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1338075" y="2819400"/>
                <a:ext cx="723900" cy="1828800"/>
              </a:xfrm>
              <a:prstGeom prst="rect">
                <a:avLst/>
              </a:prstGeom>
              <a:solidFill>
                <a:srgbClr val="7F7F7F">
                  <a:alpha val="4392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 flipH="1" flipV="1">
                <a:off x="1752600" y="4910554"/>
                <a:ext cx="609602" cy="102786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2194407" y="5638800"/>
                <a:ext cx="529048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“Useable” range as an </a:t>
                </a:r>
                <a:r>
                  <a:rPr lang="en-US" sz="1600" i="1" u="sng" dirty="0" smtClean="0">
                    <a:latin typeface="Times New Roman" pitchFamily="18" charset="0"/>
                    <a:cs typeface="Times New Roman" pitchFamily="18" charset="0"/>
                  </a:rPr>
                  <a:t>open loop</a:t>
                </a:r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amplifier</a:t>
                </a:r>
              </a:p>
              <a:p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For LM741, A</a:t>
                </a:r>
                <a:r>
                  <a:rPr lang="en-US" sz="1600" i="1" baseline="-25000" dirty="0" smtClean="0">
                    <a:latin typeface="Times New Roman" pitchFamily="18" charset="0"/>
                    <a:cs typeface="Times New Roman" pitchFamily="18" charset="0"/>
                  </a:rPr>
                  <a:t>OL</a:t>
                </a:r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1600" b="1" i="1" dirty="0" smtClean="0">
                    <a:latin typeface="Times New Roman" pitchFamily="18" charset="0"/>
                    <a:cs typeface="Times New Roman" pitchFamily="18" charset="0"/>
                  </a:rPr>
                  <a:t>120 dB</a:t>
                </a:r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, GBWP ~ </a:t>
                </a:r>
                <a:r>
                  <a:rPr lang="en-US" sz="1600" b="1" i="1" dirty="0" smtClean="0">
                    <a:latin typeface="Times New Roman" pitchFamily="18" charset="0"/>
                    <a:cs typeface="Times New Roman" pitchFamily="18" charset="0"/>
                  </a:rPr>
                  <a:t>10</a:t>
                </a:r>
                <a:r>
                  <a:rPr lang="en-US" sz="1600" b="1" i="1" baseline="30000" dirty="0" smtClean="0">
                    <a:latin typeface="Times New Roman" pitchFamily="18" charset="0"/>
                    <a:cs typeface="Times New Roman" pitchFamily="18" charset="0"/>
                  </a:rPr>
                  <a:t>6</a:t>
                </a:r>
                <a:r>
                  <a:rPr lang="en-US" sz="1600" b="1" i="1" dirty="0" smtClean="0">
                    <a:latin typeface="Times New Roman" pitchFamily="18" charset="0"/>
                    <a:cs typeface="Times New Roman" pitchFamily="18" charset="0"/>
                  </a:rPr>
                  <a:t> Hz</a:t>
                </a:r>
              </a:p>
              <a:p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→ at 20 dB/decade OL Gain starts dropping already at 1 Hz! </a:t>
                </a:r>
              </a:p>
            </p:txBody>
          </p:sp>
        </p:grpSp>
        <p:sp>
          <p:nvSpPr>
            <p:cNvPr id="41" name="Left Brace 40"/>
            <p:cNvSpPr/>
            <p:nvPr/>
          </p:nvSpPr>
          <p:spPr>
            <a:xfrm rot="16200000">
              <a:off x="1597607" y="4417007"/>
              <a:ext cx="233785" cy="6858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6" name="Straight Connector 45"/>
          <p:cNvCxnSpPr/>
          <p:nvPr/>
        </p:nvCxnSpPr>
        <p:spPr>
          <a:xfrm flipH="1" flipV="1">
            <a:off x="3166875" y="4648200"/>
            <a:ext cx="1" cy="93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721987" y="2133600"/>
            <a:ext cx="3145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For LM741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10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20 log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(10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 = 120 dB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497918" y="2667000"/>
            <a:ext cx="224069" cy="1238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Triangle 7"/>
          <p:cNvSpPr/>
          <p:nvPr/>
        </p:nvSpPr>
        <p:spPr>
          <a:xfrm>
            <a:off x="2721987" y="3276600"/>
            <a:ext cx="173613" cy="198857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With feedback – we increase the frequency range of operation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338075" y="24384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338075" y="46482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38075" y="2819400"/>
            <a:ext cx="609600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74038" y="3712577"/>
            <a:ext cx="512687" cy="9356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015" y="3543300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Gain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(dB)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4600" y="461444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log(f)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06011" y="2590800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b="1" i="1" baseline="-25000" dirty="0" smtClean="0">
                <a:latin typeface="Times New Roman" pitchFamily="18" charset="0"/>
                <a:cs typeface="Times New Roman" pitchFamily="18" charset="0"/>
              </a:rPr>
              <a:t>OL</a:t>
            </a:r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947675" y="2819400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6600" y="3336957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40 dB/decade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856752" y="3613956"/>
            <a:ext cx="505850" cy="5008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86725" y="4191000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G=1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124200" y="4360277"/>
            <a:ext cx="109724" cy="28792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338075" y="3733800"/>
            <a:ext cx="1235962" cy="914400"/>
          </a:xfrm>
          <a:prstGeom prst="rect">
            <a:avLst/>
          </a:prstGeom>
          <a:solidFill>
            <a:srgbClr val="7F7F7F">
              <a:alpha val="8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1956056" y="4953000"/>
            <a:ext cx="329944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85265" y="5638800"/>
            <a:ext cx="6972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“Useable” frequency range of amplifier has increased by decreasing gain to G=10</a:t>
            </a:r>
          </a:p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mploying negative feedback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469" y="1430813"/>
            <a:ext cx="2697331" cy="176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Left Brace 34"/>
          <p:cNvSpPr/>
          <p:nvPr/>
        </p:nvSpPr>
        <p:spPr>
          <a:xfrm rot="16200000">
            <a:off x="1855926" y="4158687"/>
            <a:ext cx="233785" cy="120243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574038" y="3475456"/>
            <a:ext cx="654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G=10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1371600" y="3733800"/>
            <a:ext cx="12024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956056" y="2819400"/>
            <a:ext cx="634744" cy="9144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28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When does negative feedback (good) go bad (positive)?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799" y="1878013"/>
            <a:ext cx="3641725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56502" y="1306082"/>
            <a:ext cx="4166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Generic negative Feedback loop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600200"/>
            <a:ext cx="3154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i="1" baseline="-25000" dirty="0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= A ∙ a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= A ∙ (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Bv</a:t>
            </a:r>
            <a:r>
              <a:rPr lang="en-US" sz="2000" b="1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0" y="2191091"/>
                <a:ext cx="2156360" cy="848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𝑖𝑛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𝐴𝐵</m:t>
                          </m:r>
                        </m:den>
                      </m:f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191091"/>
                <a:ext cx="2156360" cy="8486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1600200" y="2615406"/>
            <a:ext cx="7173310" cy="3461723"/>
            <a:chOff x="1600200" y="2615406"/>
            <a:chExt cx="7173310" cy="3461723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1981200" y="2615406"/>
              <a:ext cx="3886200" cy="233759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600200" y="4876800"/>
              <a:ext cx="717331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If phase shift is 180</a:t>
              </a:r>
              <a:r>
                <a:rPr lang="en-US" sz="2400" baseline="30000" dirty="0" smtClean="0"/>
                <a:t>◦</a:t>
              </a:r>
              <a:r>
                <a:rPr lang="en-US" sz="2400" dirty="0" smtClean="0"/>
                <a:t> or more here, the ‘-’ sign effectively</a:t>
              </a:r>
              <a:br>
                <a:rPr lang="en-US" sz="2400" dirty="0" smtClean="0"/>
              </a:br>
              <a:r>
                <a:rPr lang="en-US" sz="2400" dirty="0" smtClean="0"/>
                <a:t>becomes ‘+’ : negative feedback will become positive!</a:t>
              </a:r>
              <a:br>
                <a:rPr lang="en-US" sz="2400" dirty="0" smtClean="0"/>
              </a:br>
              <a:r>
                <a:rPr lang="en-US" sz="2400" dirty="0" smtClean="0"/>
                <a:t>→ amplifier will oscillate with no </a:t>
              </a:r>
              <a:r>
                <a:rPr lang="en-US" sz="2400" i="1" dirty="0" smtClean="0"/>
                <a:t>v</a:t>
              </a:r>
              <a:r>
                <a:rPr lang="en-US" sz="2400" i="1" baseline="-25000" dirty="0" smtClean="0"/>
                <a:t>in</a:t>
              </a:r>
              <a:r>
                <a:rPr lang="en-US" sz="2400" baseline="-25000" dirty="0" smtClean="0"/>
                <a:t> </a:t>
              </a:r>
              <a:r>
                <a:rPr lang="en-US" sz="2400" dirty="0" smtClean="0"/>
                <a:t>(just noise)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097980" y="3124200"/>
            <a:ext cx="4624984" cy="1592997"/>
            <a:chOff x="4097980" y="3124200"/>
            <a:chExt cx="4624984" cy="1592997"/>
          </a:xfrm>
        </p:grpSpPr>
        <p:sp>
          <p:nvSpPr>
            <p:cNvPr id="13" name="TextBox 12"/>
            <p:cNvSpPr txBox="1"/>
            <p:nvPr/>
          </p:nvSpPr>
          <p:spPr>
            <a:xfrm>
              <a:off x="4097980" y="3886200"/>
              <a:ext cx="462498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 can be a reactive/active circuit</a:t>
              </a:r>
              <a:br>
                <a:rPr lang="en-US" sz="2400" dirty="0" smtClean="0"/>
              </a:br>
              <a:r>
                <a:rPr lang="en-US" sz="2400" dirty="0" smtClean="0"/>
                <a:t>→ puts phase shift in the term </a:t>
              </a:r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Bv</a:t>
              </a:r>
              <a:r>
                <a:rPr lang="en-US" sz="2400" b="1" i="1" baseline="-25000" dirty="0" err="1" smtClean="0">
                  <a:latin typeface="Times New Roman" pitchFamily="18" charset="0"/>
                  <a:cs typeface="Times New Roman" pitchFamily="18" charset="0"/>
                </a:rPr>
                <a:t>out</a:t>
              </a:r>
              <a:endParaRPr lang="en-US" sz="24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6019800" y="3124200"/>
              <a:ext cx="838200" cy="81240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52400"/>
            <a:ext cx="7772400" cy="1470025"/>
          </a:xfrm>
        </p:spPr>
        <p:txBody>
          <a:bodyPr/>
          <a:lstStyle/>
          <a:p>
            <a:r>
              <a:rPr lang="en-US" dirty="0" smtClean="0"/>
              <a:t>How do you predict phase of negative feedback ?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338075" y="13716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38075" y="35814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38075" y="1752600"/>
            <a:ext cx="60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47675" y="1752600"/>
            <a:ext cx="1219200" cy="1828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2015" y="2476500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Gain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(dB)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4600" y="354764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log(f)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6011" y="1524000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b="1" i="1" baseline="-25000" dirty="0" smtClean="0">
                <a:latin typeface="Times New Roman" pitchFamily="18" charset="0"/>
                <a:cs typeface="Times New Roman" pitchFamily="18" charset="0"/>
              </a:rPr>
              <a:t>OL</a:t>
            </a:r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947675" y="1752600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76600" y="2270157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20 dB/decade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856752" y="2547156"/>
            <a:ext cx="505850" cy="5008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86725" y="3124200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G=1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166876" y="3293477"/>
            <a:ext cx="109724" cy="28792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338075" y="1752600"/>
            <a:ext cx="639929" cy="1828800"/>
          </a:xfrm>
          <a:prstGeom prst="rect">
            <a:avLst/>
          </a:prstGeom>
          <a:solidFill>
            <a:srgbClr val="7F7F7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343260" y="38862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343260" y="60960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67568" y="5181600"/>
            <a:ext cx="519157" cy="9221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5985" y="4991100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Gain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(dB)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19785" y="606224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log(f)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11196" y="4038600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b="1" i="1" baseline="-25000" dirty="0" smtClean="0">
                <a:latin typeface="Times New Roman" pitchFamily="18" charset="0"/>
                <a:cs typeface="Times New Roman" pitchFamily="18" charset="0"/>
              </a:rPr>
              <a:t>OL</a:t>
            </a:r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952860" y="4267200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81785" y="4784757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0 dB/decade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861937" y="5061756"/>
            <a:ext cx="505850" cy="5008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91910" y="5638800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G=1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3124200" y="5808077"/>
            <a:ext cx="109724" cy="28792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19785" y="4953000"/>
            <a:ext cx="654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G=10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338075" y="5181600"/>
            <a:ext cx="1241148" cy="38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5642626" y="13716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42626" y="35814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756566" y="2476500"/>
            <a:ext cx="9680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Phase </a:t>
            </a:r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Δφ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19151" y="354764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log(f)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10562" y="152400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b="1" i="1" baseline="30000" dirty="0" smtClean="0">
                <a:latin typeface="Times New Roman" pitchFamily="18" charset="0"/>
                <a:cs typeface="Times New Roman" pitchFamily="18" charset="0"/>
              </a:rPr>
              <a:t>◦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6252226" y="1752600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526289" y="2181517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  <a:t>Each pole introduces</a:t>
            </a:r>
            <a:b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  <a:t>-90</a:t>
            </a:r>
            <a:r>
              <a:rPr lang="en-US" sz="1200" b="1" i="1" baseline="30000" dirty="0" smtClean="0">
                <a:latin typeface="Times New Roman" pitchFamily="18" charset="0"/>
                <a:cs typeface="Times New Roman" pitchFamily="18" charset="0"/>
              </a:rPr>
              <a:t>◦</a:t>
            </a:r>
            <a: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  <a:t> of  </a:t>
            </a:r>
            <a:r>
              <a:rPr lang="el-GR" sz="1200" b="1" i="1" dirty="0" smtClean="0">
                <a:latin typeface="Times New Roman" pitchFamily="18" charset="0"/>
                <a:cs typeface="Times New Roman" pitchFamily="18" charset="0"/>
              </a:rPr>
              <a:t>Δφ</a:t>
            </a:r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Arrow Connector 45"/>
          <p:cNvCxnSpPr>
            <a:stCxn id="45" idx="1"/>
          </p:cNvCxnSpPr>
          <p:nvPr/>
        </p:nvCxnSpPr>
        <p:spPr>
          <a:xfrm flipH="1">
            <a:off x="6714023" y="2412350"/>
            <a:ext cx="812266" cy="39461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91276" y="3124200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G=1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7471427" y="3293477"/>
            <a:ext cx="109724" cy="28792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947675" y="1447800"/>
            <a:ext cx="0" cy="24547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600200" y="1185446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“dominant pole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55" name="Freeform 54"/>
          <p:cNvSpPr/>
          <p:nvPr/>
        </p:nvSpPr>
        <p:spPr>
          <a:xfrm>
            <a:off x="6044339" y="1759058"/>
            <a:ext cx="1449092" cy="1836549"/>
          </a:xfrm>
          <a:custGeom>
            <a:avLst/>
            <a:gdLst>
              <a:gd name="connsiteX0" fmla="*/ 0 w 1449092"/>
              <a:gd name="connsiteY0" fmla="*/ 0 h 1836549"/>
              <a:gd name="connsiteX1" fmla="*/ 278969 w 1449092"/>
              <a:gd name="connsiteY1" fmla="*/ 201478 h 1836549"/>
              <a:gd name="connsiteX2" fmla="*/ 464949 w 1449092"/>
              <a:gd name="connsiteY2" fmla="*/ 643179 h 1836549"/>
              <a:gd name="connsiteX3" fmla="*/ 891153 w 1449092"/>
              <a:gd name="connsiteY3" fmla="*/ 1604074 h 1836549"/>
              <a:gd name="connsiteX4" fmla="*/ 1449092 w 1449092"/>
              <a:gd name="connsiteY4" fmla="*/ 1836549 h 183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092" h="1836549">
                <a:moveTo>
                  <a:pt x="0" y="0"/>
                </a:moveTo>
                <a:cubicBezTo>
                  <a:pt x="100739" y="47141"/>
                  <a:pt x="201478" y="94282"/>
                  <a:pt x="278969" y="201478"/>
                </a:cubicBezTo>
                <a:cubicBezTo>
                  <a:pt x="356460" y="308674"/>
                  <a:pt x="362918" y="409413"/>
                  <a:pt x="464949" y="643179"/>
                </a:cubicBezTo>
                <a:cubicBezTo>
                  <a:pt x="566980" y="876945"/>
                  <a:pt x="727129" y="1405179"/>
                  <a:pt x="891153" y="1604074"/>
                </a:cubicBezTo>
                <a:cubicBezTo>
                  <a:pt x="1055177" y="1802969"/>
                  <a:pt x="1449092" y="1836549"/>
                  <a:pt x="1449092" y="183654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5642626" y="1752600"/>
            <a:ext cx="401713" cy="6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848600" y="3352800"/>
            <a:ext cx="5068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-90</a:t>
            </a:r>
            <a:r>
              <a:rPr lang="en-US" sz="1600" b="1" i="1" baseline="30000" dirty="0" smtClean="0">
                <a:latin typeface="Times New Roman" pitchFamily="18" charset="0"/>
                <a:cs typeface="Times New Roman" pitchFamily="18" charset="0"/>
              </a:rPr>
              <a:t>◦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1338075" y="4267200"/>
            <a:ext cx="609600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956056" y="4267200"/>
            <a:ext cx="634744" cy="9144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5656155" y="38862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5656155" y="60960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770095" y="4991100"/>
            <a:ext cx="9680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Phase </a:t>
            </a:r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Δφ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172200" y="606224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log(f)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524091" y="403860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b="1" i="1" baseline="30000" dirty="0" smtClean="0">
                <a:latin typeface="Times New Roman" pitchFamily="18" charset="0"/>
                <a:cs typeface="Times New Roman" pitchFamily="18" charset="0"/>
              </a:rPr>
              <a:t>◦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6265755" y="4267200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222479" y="4696117"/>
            <a:ext cx="854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i="1" dirty="0" smtClean="0">
                <a:latin typeface="Times New Roman" pitchFamily="18" charset="0"/>
                <a:cs typeface="Times New Roman" pitchFamily="18" charset="0"/>
              </a:rPr>
              <a:t>Δφ</a:t>
            </a:r>
            <a: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US" sz="1200" b="1" i="1" dirty="0">
                <a:latin typeface="Times New Roman" pitchFamily="18" charset="0"/>
                <a:cs typeface="Times New Roman" pitchFamily="18" charset="0"/>
              </a:rPr>
              <a:t>-90</a:t>
            </a:r>
            <a:r>
              <a:rPr lang="en-US" sz="1200" b="1" i="1" baseline="30000" dirty="0" smtClean="0">
                <a:latin typeface="Times New Roman" pitchFamily="18" charset="0"/>
                <a:cs typeface="Times New Roman" pitchFamily="18" charset="0"/>
              </a:rPr>
              <a:t>◦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6971710" y="4953000"/>
            <a:ext cx="267290" cy="114106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404805" y="5638800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G=1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 flipH="1">
            <a:off x="6976165" y="5926723"/>
            <a:ext cx="491435" cy="16927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reeform 79"/>
          <p:cNvSpPr/>
          <p:nvPr/>
        </p:nvSpPr>
        <p:spPr>
          <a:xfrm>
            <a:off x="6400800" y="5330125"/>
            <a:ext cx="982869" cy="918275"/>
          </a:xfrm>
          <a:custGeom>
            <a:avLst/>
            <a:gdLst>
              <a:gd name="connsiteX0" fmla="*/ 0 w 1449092"/>
              <a:gd name="connsiteY0" fmla="*/ 0 h 1836549"/>
              <a:gd name="connsiteX1" fmla="*/ 278969 w 1449092"/>
              <a:gd name="connsiteY1" fmla="*/ 201478 h 1836549"/>
              <a:gd name="connsiteX2" fmla="*/ 464949 w 1449092"/>
              <a:gd name="connsiteY2" fmla="*/ 643179 h 1836549"/>
              <a:gd name="connsiteX3" fmla="*/ 891153 w 1449092"/>
              <a:gd name="connsiteY3" fmla="*/ 1604074 h 1836549"/>
              <a:gd name="connsiteX4" fmla="*/ 1449092 w 1449092"/>
              <a:gd name="connsiteY4" fmla="*/ 1836549 h 183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092" h="1836549">
                <a:moveTo>
                  <a:pt x="0" y="0"/>
                </a:moveTo>
                <a:cubicBezTo>
                  <a:pt x="100739" y="47141"/>
                  <a:pt x="201478" y="94282"/>
                  <a:pt x="278969" y="201478"/>
                </a:cubicBezTo>
                <a:cubicBezTo>
                  <a:pt x="356460" y="308674"/>
                  <a:pt x="362918" y="409413"/>
                  <a:pt x="464949" y="643179"/>
                </a:cubicBezTo>
                <a:cubicBezTo>
                  <a:pt x="566980" y="876945"/>
                  <a:pt x="727129" y="1405179"/>
                  <a:pt x="891153" y="1604074"/>
                </a:cubicBezTo>
                <a:cubicBezTo>
                  <a:pt x="1055177" y="1802969"/>
                  <a:pt x="1449092" y="1836549"/>
                  <a:pt x="1449092" y="183654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endCxn id="80" idx="0"/>
          </p:cNvCxnSpPr>
          <p:nvPr/>
        </p:nvCxnSpPr>
        <p:spPr>
          <a:xfrm>
            <a:off x="5519336" y="5330125"/>
            <a:ext cx="8814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862129" y="5867400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&lt; -90</a:t>
            </a:r>
            <a:r>
              <a:rPr lang="en-US" sz="1600" b="1" i="1" baseline="30000" dirty="0" smtClean="0">
                <a:latin typeface="Times New Roman" pitchFamily="18" charset="0"/>
                <a:cs typeface="Times New Roman" pitchFamily="18" charset="0"/>
              </a:rPr>
              <a:t>◦</a:t>
            </a:r>
          </a:p>
        </p:txBody>
      </p:sp>
      <p:sp>
        <p:nvSpPr>
          <p:cNvPr id="87" name="Freeform 86"/>
          <p:cNvSpPr/>
          <p:nvPr/>
        </p:nvSpPr>
        <p:spPr>
          <a:xfrm>
            <a:off x="6083359" y="4267200"/>
            <a:ext cx="1385534" cy="1836549"/>
          </a:xfrm>
          <a:custGeom>
            <a:avLst/>
            <a:gdLst>
              <a:gd name="connsiteX0" fmla="*/ 0 w 1449092"/>
              <a:gd name="connsiteY0" fmla="*/ 0 h 1836549"/>
              <a:gd name="connsiteX1" fmla="*/ 278969 w 1449092"/>
              <a:gd name="connsiteY1" fmla="*/ 201478 h 1836549"/>
              <a:gd name="connsiteX2" fmla="*/ 464949 w 1449092"/>
              <a:gd name="connsiteY2" fmla="*/ 643179 h 1836549"/>
              <a:gd name="connsiteX3" fmla="*/ 891153 w 1449092"/>
              <a:gd name="connsiteY3" fmla="*/ 1604074 h 1836549"/>
              <a:gd name="connsiteX4" fmla="*/ 1449092 w 1449092"/>
              <a:gd name="connsiteY4" fmla="*/ 1836549 h 183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092" h="1836549">
                <a:moveTo>
                  <a:pt x="0" y="0"/>
                </a:moveTo>
                <a:cubicBezTo>
                  <a:pt x="100739" y="47141"/>
                  <a:pt x="201478" y="94282"/>
                  <a:pt x="278969" y="201478"/>
                </a:cubicBezTo>
                <a:cubicBezTo>
                  <a:pt x="356460" y="308674"/>
                  <a:pt x="362918" y="409413"/>
                  <a:pt x="464949" y="643179"/>
                </a:cubicBezTo>
                <a:cubicBezTo>
                  <a:pt x="566980" y="876945"/>
                  <a:pt x="727129" y="1405179"/>
                  <a:pt x="891153" y="1604074"/>
                </a:cubicBezTo>
                <a:cubicBezTo>
                  <a:pt x="1055177" y="1802969"/>
                  <a:pt x="1449092" y="1836549"/>
                  <a:pt x="1449092" y="183654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/>
          <p:cNvCxnSpPr/>
          <p:nvPr/>
        </p:nvCxnSpPr>
        <p:spPr>
          <a:xfrm>
            <a:off x="5679402" y="4273658"/>
            <a:ext cx="401713" cy="645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1343261" y="5181600"/>
            <a:ext cx="1247540" cy="914400"/>
          </a:xfrm>
          <a:prstGeom prst="rect">
            <a:avLst/>
          </a:prstGeom>
          <a:solidFill>
            <a:srgbClr val="7F7F7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152400"/>
            <a:ext cx="9144000" cy="1470025"/>
          </a:xfrm>
        </p:spPr>
        <p:txBody>
          <a:bodyPr/>
          <a:lstStyle/>
          <a:p>
            <a:r>
              <a:rPr lang="en-US" dirty="0" smtClean="0"/>
              <a:t>When is an opamp ‘unity gain stable’?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338075" y="13716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38075" y="35814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38075" y="1752600"/>
            <a:ext cx="60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47675" y="1752600"/>
            <a:ext cx="1219200" cy="1828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2015" y="2476500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Gain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(dB)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4600" y="354764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log(f)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6011" y="1524000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b="1" i="1" baseline="-25000" dirty="0" smtClean="0">
                <a:latin typeface="Times New Roman" pitchFamily="18" charset="0"/>
                <a:cs typeface="Times New Roman" pitchFamily="18" charset="0"/>
              </a:rPr>
              <a:t>OL</a:t>
            </a:r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947675" y="1752600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76600" y="2270157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20 dB/decade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856752" y="2547156"/>
            <a:ext cx="505850" cy="5008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86725" y="3124200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G=1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166876" y="3293477"/>
            <a:ext cx="109724" cy="28792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338075" y="1752600"/>
            <a:ext cx="639929" cy="1828800"/>
          </a:xfrm>
          <a:prstGeom prst="rect">
            <a:avLst/>
          </a:prstGeom>
          <a:solidFill>
            <a:srgbClr val="7F7F7F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642626" y="13716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42626" y="35814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756566" y="2476500"/>
            <a:ext cx="9680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Phase </a:t>
            </a:r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Δφ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19151" y="354764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log(f)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10562" y="152400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b="1" i="1" baseline="30000" dirty="0" smtClean="0">
                <a:latin typeface="Times New Roman" pitchFamily="18" charset="0"/>
                <a:cs typeface="Times New Roman" pitchFamily="18" charset="0"/>
              </a:rPr>
              <a:t>◦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6252226" y="1752600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526289" y="2181517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  <a:t>Each pole introduces</a:t>
            </a:r>
            <a:b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  <a:t>-90</a:t>
            </a:r>
            <a:r>
              <a:rPr lang="en-US" sz="1200" b="1" i="1" baseline="30000" dirty="0" smtClean="0">
                <a:latin typeface="Times New Roman" pitchFamily="18" charset="0"/>
                <a:cs typeface="Times New Roman" pitchFamily="18" charset="0"/>
              </a:rPr>
              <a:t>◦</a:t>
            </a:r>
            <a: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  <a:t> of  </a:t>
            </a:r>
            <a:r>
              <a:rPr lang="el-GR" sz="1200" b="1" i="1" dirty="0" smtClean="0">
                <a:latin typeface="Times New Roman" pitchFamily="18" charset="0"/>
                <a:cs typeface="Times New Roman" pitchFamily="18" charset="0"/>
              </a:rPr>
              <a:t>Δφ</a:t>
            </a:r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Arrow Connector 45"/>
          <p:cNvCxnSpPr>
            <a:stCxn id="45" idx="1"/>
          </p:cNvCxnSpPr>
          <p:nvPr/>
        </p:nvCxnSpPr>
        <p:spPr>
          <a:xfrm flipH="1">
            <a:off x="6714023" y="2412350"/>
            <a:ext cx="812266" cy="39461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91276" y="3124200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G=1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7471427" y="3293477"/>
            <a:ext cx="109724" cy="28792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947675" y="1447800"/>
            <a:ext cx="0" cy="24547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382547" y="1185446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“dominant pole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55" name="Freeform 54"/>
          <p:cNvSpPr/>
          <p:nvPr/>
        </p:nvSpPr>
        <p:spPr>
          <a:xfrm>
            <a:off x="6044339" y="1759058"/>
            <a:ext cx="1449092" cy="1836549"/>
          </a:xfrm>
          <a:custGeom>
            <a:avLst/>
            <a:gdLst>
              <a:gd name="connsiteX0" fmla="*/ 0 w 1449092"/>
              <a:gd name="connsiteY0" fmla="*/ 0 h 1836549"/>
              <a:gd name="connsiteX1" fmla="*/ 278969 w 1449092"/>
              <a:gd name="connsiteY1" fmla="*/ 201478 h 1836549"/>
              <a:gd name="connsiteX2" fmla="*/ 464949 w 1449092"/>
              <a:gd name="connsiteY2" fmla="*/ 643179 h 1836549"/>
              <a:gd name="connsiteX3" fmla="*/ 891153 w 1449092"/>
              <a:gd name="connsiteY3" fmla="*/ 1604074 h 1836549"/>
              <a:gd name="connsiteX4" fmla="*/ 1449092 w 1449092"/>
              <a:gd name="connsiteY4" fmla="*/ 1836549 h 183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092" h="1836549">
                <a:moveTo>
                  <a:pt x="0" y="0"/>
                </a:moveTo>
                <a:cubicBezTo>
                  <a:pt x="100739" y="47141"/>
                  <a:pt x="201478" y="94282"/>
                  <a:pt x="278969" y="201478"/>
                </a:cubicBezTo>
                <a:cubicBezTo>
                  <a:pt x="356460" y="308674"/>
                  <a:pt x="362918" y="409413"/>
                  <a:pt x="464949" y="643179"/>
                </a:cubicBezTo>
                <a:cubicBezTo>
                  <a:pt x="566980" y="876945"/>
                  <a:pt x="727129" y="1405179"/>
                  <a:pt x="891153" y="1604074"/>
                </a:cubicBezTo>
                <a:cubicBezTo>
                  <a:pt x="1055177" y="1802969"/>
                  <a:pt x="1449092" y="1836549"/>
                  <a:pt x="1449092" y="183654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5642626" y="1752600"/>
            <a:ext cx="401713" cy="6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620000" y="3276600"/>
            <a:ext cx="9749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Δφ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= -90</a:t>
            </a:r>
            <a:r>
              <a:rPr lang="en-US" sz="1600" b="1" i="1" baseline="30000" dirty="0" smtClean="0">
                <a:latin typeface="Times New Roman" pitchFamily="18" charset="0"/>
                <a:cs typeface="Times New Roman" pitchFamily="18" charset="0"/>
              </a:rPr>
              <a:t>◦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5656155" y="38862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5656155" y="60960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770095" y="4991100"/>
            <a:ext cx="9680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Phase </a:t>
            </a:r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Δφ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832680" y="606224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log(f)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524091" y="403860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b="1" i="1" baseline="30000" dirty="0" smtClean="0">
                <a:latin typeface="Times New Roman" pitchFamily="18" charset="0"/>
                <a:cs typeface="Times New Roman" pitchFamily="18" charset="0"/>
              </a:rPr>
              <a:t>◦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6265755" y="4267200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239000" y="5329785"/>
            <a:ext cx="1519968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i="1" u="sng" dirty="0" smtClean="0">
                <a:latin typeface="Times New Roman" pitchFamily="18" charset="0"/>
                <a:cs typeface="Times New Roman" pitchFamily="18" charset="0"/>
              </a:rPr>
              <a:t>phase margin:</a:t>
            </a:r>
          </a:p>
          <a:p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       180</a:t>
            </a:r>
            <a:r>
              <a:rPr lang="en-US" sz="1400" b="1" i="1" baseline="30000" dirty="0" smtClean="0">
                <a:latin typeface="Times New Roman" pitchFamily="18" charset="0"/>
                <a:cs typeface="Times New Roman" pitchFamily="18" charset="0"/>
              </a:rPr>
              <a:t>◦ </a:t>
            </a:r>
            <a:r>
              <a:rPr lang="en-US" sz="11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Δφ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      when G = 1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7391276" y="5704388"/>
            <a:ext cx="148542" cy="33228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679402" y="4273658"/>
            <a:ext cx="401713" cy="6458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1343260" y="39624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1343260" y="61722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343260" y="4343400"/>
            <a:ext cx="60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952860" y="4343400"/>
            <a:ext cx="6096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57200" y="5067300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Gain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(dB)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519785" y="6138446"/>
            <a:ext cx="643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log(f)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211196" y="4114800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b="1" i="1" baseline="-25000" dirty="0" smtClean="0">
                <a:latin typeface="Times New Roman" pitchFamily="18" charset="0"/>
                <a:cs typeface="Times New Roman" pitchFamily="18" charset="0"/>
              </a:rPr>
              <a:t>OL</a:t>
            </a:r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1952860" y="4343400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157725" y="5312535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0 dB/decade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 flipH="1">
            <a:off x="2778858" y="5589534"/>
            <a:ext cx="442880" cy="11485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2971800" y="5715000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G=1</a:t>
            </a:r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2971800" y="5884277"/>
            <a:ext cx="109724" cy="28792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1343260" y="5215354"/>
            <a:ext cx="1176525" cy="956845"/>
          </a:xfrm>
          <a:prstGeom prst="rect">
            <a:avLst/>
          </a:prstGeom>
          <a:solidFill>
            <a:srgbClr val="7F7F7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1952860" y="4097923"/>
            <a:ext cx="0" cy="24547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373170" y="3776246"/>
            <a:ext cx="1446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Dominant pole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2557275" y="5236577"/>
            <a:ext cx="414525" cy="9356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550257" y="5215354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2550257" y="4969877"/>
            <a:ext cx="0" cy="24547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2355182" y="4724400"/>
            <a:ext cx="6928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ole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264132" y="4447401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20 dB/decade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2257660" y="4689708"/>
            <a:ext cx="205368" cy="11485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6052088" y="4285281"/>
            <a:ext cx="1410346" cy="1805553"/>
          </a:xfrm>
          <a:custGeom>
            <a:avLst/>
            <a:gdLst>
              <a:gd name="connsiteX0" fmla="*/ 0 w 1410346"/>
              <a:gd name="connsiteY0" fmla="*/ 0 h 1805553"/>
              <a:gd name="connsiteX1" fmla="*/ 178231 w 1410346"/>
              <a:gd name="connsiteY1" fmla="*/ 178231 h 1805553"/>
              <a:gd name="connsiteX2" fmla="*/ 255722 w 1410346"/>
              <a:gd name="connsiteY2" fmla="*/ 511444 h 1805553"/>
              <a:gd name="connsiteX3" fmla="*/ 325465 w 1410346"/>
              <a:gd name="connsiteY3" fmla="*/ 906651 h 1805553"/>
              <a:gd name="connsiteX4" fmla="*/ 464949 w 1410346"/>
              <a:gd name="connsiteY4" fmla="*/ 1239865 h 1805553"/>
              <a:gd name="connsiteX5" fmla="*/ 604434 w 1410346"/>
              <a:gd name="connsiteY5" fmla="*/ 1503336 h 1805553"/>
              <a:gd name="connsiteX6" fmla="*/ 867905 w 1410346"/>
              <a:gd name="connsiteY6" fmla="*/ 1697065 h 1805553"/>
              <a:gd name="connsiteX7" fmla="*/ 1053885 w 1410346"/>
              <a:gd name="connsiteY7" fmla="*/ 1766807 h 1805553"/>
              <a:gd name="connsiteX8" fmla="*/ 1410346 w 1410346"/>
              <a:gd name="connsiteY8" fmla="*/ 1805553 h 1805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0346" h="1805553">
                <a:moveTo>
                  <a:pt x="0" y="0"/>
                </a:moveTo>
                <a:cubicBezTo>
                  <a:pt x="67805" y="46495"/>
                  <a:pt x="135611" y="92990"/>
                  <a:pt x="178231" y="178231"/>
                </a:cubicBezTo>
                <a:cubicBezTo>
                  <a:pt x="220851" y="263472"/>
                  <a:pt x="231183" y="390041"/>
                  <a:pt x="255722" y="511444"/>
                </a:cubicBezTo>
                <a:cubicBezTo>
                  <a:pt x="280261" y="632847"/>
                  <a:pt x="290594" y="785248"/>
                  <a:pt x="325465" y="906651"/>
                </a:cubicBezTo>
                <a:cubicBezTo>
                  <a:pt x="360336" y="1028055"/>
                  <a:pt x="418454" y="1140418"/>
                  <a:pt x="464949" y="1239865"/>
                </a:cubicBezTo>
                <a:cubicBezTo>
                  <a:pt x="511444" y="1339313"/>
                  <a:pt x="537275" y="1427136"/>
                  <a:pt x="604434" y="1503336"/>
                </a:cubicBezTo>
                <a:cubicBezTo>
                  <a:pt x="671593" y="1579536"/>
                  <a:pt x="792997" y="1653153"/>
                  <a:pt x="867905" y="1697065"/>
                </a:cubicBezTo>
                <a:cubicBezTo>
                  <a:pt x="942813" y="1740977"/>
                  <a:pt x="963478" y="1748726"/>
                  <a:pt x="1053885" y="1766807"/>
                </a:cubicBezTo>
                <a:cubicBezTo>
                  <a:pt x="1144292" y="1784888"/>
                  <a:pt x="1277319" y="1795220"/>
                  <a:pt x="1410346" y="180555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6477000" y="5029200"/>
            <a:ext cx="9749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Δφ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= -90</a:t>
            </a:r>
            <a:r>
              <a:rPr lang="en-US" sz="1600" b="1" i="1" baseline="30000" dirty="0" smtClean="0">
                <a:latin typeface="Times New Roman" pitchFamily="18" charset="0"/>
                <a:cs typeface="Times New Roman" pitchFamily="18" charset="0"/>
              </a:rPr>
              <a:t>◦</a:t>
            </a:r>
          </a:p>
        </p:txBody>
      </p:sp>
      <p:cxnSp>
        <p:nvCxnSpPr>
          <p:cNvPr id="103" name="Straight Connector 102"/>
          <p:cNvCxnSpPr/>
          <p:nvPr/>
        </p:nvCxnSpPr>
        <p:spPr>
          <a:xfrm>
            <a:off x="6324600" y="5257800"/>
            <a:ext cx="228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3200400" y="1143000"/>
            <a:ext cx="2341731" cy="2704280"/>
            <a:chOff x="3200400" y="1143000"/>
            <a:chExt cx="2341731" cy="2704280"/>
          </a:xfrm>
        </p:grpSpPr>
        <p:sp>
          <p:nvSpPr>
            <p:cNvPr id="54" name="TextBox 53"/>
            <p:cNvSpPr txBox="1"/>
            <p:nvPr/>
          </p:nvSpPr>
          <p:spPr>
            <a:xfrm>
              <a:off x="3200400" y="1143000"/>
              <a:ext cx="2341731" cy="83099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LM741 is</a:t>
              </a:r>
              <a:br>
                <a:rPr lang="en-US" sz="2400" dirty="0" smtClean="0"/>
              </a:br>
              <a:r>
                <a:rPr lang="en-US" sz="2400" dirty="0" smtClean="0"/>
                <a:t>Unity Gain Stable</a:t>
              </a:r>
            </a:p>
          </p:txBody>
        </p:sp>
        <p:pic>
          <p:nvPicPr>
            <p:cNvPr id="10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2400" y="3004748"/>
              <a:ext cx="1134178" cy="842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8749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How to choose an opamp</a:t>
            </a:r>
            <a:r>
              <a:rPr lang="en-US" dirty="0"/>
              <a:t>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43000" y="1314271"/>
            <a:ext cx="49370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Design inputs: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What is the desired bandwidth?  B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What is the desired gain? 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2662535"/>
            <a:ext cx="2014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Requirements: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1" y="3130374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US" sz="2400" dirty="0" smtClean="0"/>
              <a:t>Choose an </a:t>
            </a:r>
            <a:r>
              <a:rPr lang="en-US" sz="2400" dirty="0"/>
              <a:t>opamp </a:t>
            </a:r>
            <a:r>
              <a:rPr lang="en-US" sz="2400" dirty="0" smtClean="0"/>
              <a:t>with a </a:t>
            </a:r>
            <a:r>
              <a:rPr lang="en-US" sz="2400" dirty="0"/>
              <a:t>GBWP of at least G∙B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1" y="3581400"/>
            <a:ext cx="769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b)   Look at the phase response of the chosen opamp</a:t>
            </a:r>
            <a:br>
              <a:rPr lang="en-US" sz="2400" dirty="0" smtClean="0"/>
            </a:br>
            <a:r>
              <a:rPr lang="en-US" sz="2400" dirty="0" smtClean="0"/>
              <a:t>       in the data sheet, especially at high frequencies near B –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Is the phase margin sufficient? </a:t>
            </a:r>
            <a:br>
              <a:rPr lang="en-US" sz="2400" dirty="0" smtClean="0"/>
            </a:br>
            <a:r>
              <a:rPr lang="en-US" sz="2400" dirty="0" smtClean="0"/>
              <a:t>       </a:t>
            </a:r>
            <a:r>
              <a:rPr lang="en-US" sz="1600" dirty="0" smtClean="0"/>
              <a:t>Phase margin</a:t>
            </a:r>
            <a:r>
              <a:rPr lang="en-US" dirty="0" smtClean="0"/>
              <a:t> ≡</a:t>
            </a:r>
            <a:r>
              <a:rPr lang="en-US" sz="1600" dirty="0" smtClean="0"/>
              <a:t>(180</a:t>
            </a:r>
            <a:r>
              <a:rPr lang="en-US" sz="1600" baseline="30000" dirty="0" smtClean="0"/>
              <a:t>◦ </a:t>
            </a:r>
            <a:r>
              <a:rPr lang="en-US" sz="1600" dirty="0" smtClean="0"/>
              <a:t>- </a:t>
            </a:r>
            <a:r>
              <a:rPr lang="el-GR" sz="1600" dirty="0" smtClean="0"/>
              <a:t>Δφ</a:t>
            </a:r>
            <a:r>
              <a:rPr lang="en-US" sz="1600" dirty="0" smtClean="0"/>
              <a:t>) at G=1, should be at least 45</a:t>
            </a:r>
            <a:r>
              <a:rPr lang="en-US" sz="1600" baseline="30000" dirty="0" smtClean="0"/>
              <a:t>◦ </a:t>
            </a:r>
            <a:r>
              <a:rPr lang="en-US" sz="1600" dirty="0" smtClean="0"/>
              <a:t>in good design.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-1145841" y="3874713"/>
            <a:ext cx="34693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)  Why is (b) necessary?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155915" y="5029200"/>
            <a:ext cx="8000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 smtClean="0"/>
              <a:t>Answer:</a:t>
            </a:r>
            <a:r>
              <a:rPr lang="en-US" sz="2400" dirty="0" smtClean="0"/>
              <a:t> You can control the design, but not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 </a:t>
            </a:r>
            <a:r>
              <a:rPr lang="en-US" sz="2400" dirty="0" smtClean="0"/>
              <a:t>!</a:t>
            </a:r>
          </a:p>
          <a:p>
            <a:r>
              <a:rPr lang="en-US" sz="2400" dirty="0" smtClean="0"/>
              <a:t>For example stray noise can be of very high frequency, where</a:t>
            </a:r>
            <a:br>
              <a:rPr lang="en-US" sz="2400" dirty="0" smtClean="0"/>
            </a:br>
            <a:r>
              <a:rPr lang="en-US" sz="2400" dirty="0" smtClean="0"/>
              <a:t>the amplifier’s  phase shift may be &gt; 180</a:t>
            </a:r>
            <a:r>
              <a:rPr lang="en-US" sz="2400" baseline="30000" dirty="0" smtClean="0"/>
              <a:t>◦</a:t>
            </a:r>
            <a:r>
              <a:rPr lang="en-US" sz="2400" dirty="0" smtClean="0"/>
              <a:t>  </a:t>
            </a:r>
          </a:p>
          <a:p>
            <a:r>
              <a:rPr lang="en-US" sz="2400" dirty="0" smtClean="0"/>
              <a:t>If so, your circuit will oscillate.</a:t>
            </a:r>
            <a:endParaRPr lang="en-US" sz="2400" dirty="0"/>
          </a:p>
        </p:txBody>
      </p:sp>
      <p:cxnSp>
        <p:nvCxnSpPr>
          <p:cNvPr id="11" name="Straight Arrow Connector 10"/>
          <p:cNvCxnSpPr>
            <a:stCxn id="8" idx="2"/>
          </p:cNvCxnSpPr>
          <p:nvPr/>
        </p:nvCxnSpPr>
        <p:spPr>
          <a:xfrm flipV="1">
            <a:off x="819657" y="3886200"/>
            <a:ext cx="323343" cy="219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62000" y="4953001"/>
            <a:ext cx="393915" cy="304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598</Words>
  <Application>Microsoft Office PowerPoint</Application>
  <PresentationFormat>On-screen Show (4:3)</PresentationFormat>
  <Paragraphs>151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Lecture 4 Analysis of Negative Feedback</vt:lpstr>
      <vt:lpstr>R2/R1 important – what factors to consider when choosing Ri ?</vt:lpstr>
      <vt:lpstr>Loop gain changes with frequency</vt:lpstr>
      <vt:lpstr>Bode plot summarizes the feedback loop characteristics</vt:lpstr>
      <vt:lpstr>With feedback – we increase the frequency range of operation</vt:lpstr>
      <vt:lpstr>When does negative feedback (good) go bad (positive)?</vt:lpstr>
      <vt:lpstr>How do you predict phase of negative feedback ?</vt:lpstr>
      <vt:lpstr>When is an opamp ‘unity gain stable’?</vt:lpstr>
      <vt:lpstr>How to choose an opamp?</vt:lpstr>
      <vt:lpstr>Summary</vt:lpstr>
      <vt:lpstr>Reactive feedback is used in active filters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Experimental Particle and Nuclear Physics</dc:title>
  <dc:creator>Pradeep Sarin</dc:creator>
  <cp:lastModifiedBy>Pradeep</cp:lastModifiedBy>
  <cp:revision>116</cp:revision>
  <cp:lastPrinted>2014-05-05T19:11:44Z</cp:lastPrinted>
  <dcterms:created xsi:type="dcterms:W3CDTF">2006-08-16T00:00:00Z</dcterms:created>
  <dcterms:modified xsi:type="dcterms:W3CDTF">2014-05-05T19:12:09Z</dcterms:modified>
</cp:coreProperties>
</file>