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6E5"/>
    <a:srgbClr val="F418AB"/>
    <a:srgbClr val="FF000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2014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Lecture 5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Opamp imperfections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191000"/>
            <a:ext cx="6506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Reference:</a:t>
            </a:r>
          </a:p>
          <a:p>
            <a:r>
              <a:rPr lang="en-US" dirty="0" smtClean="0"/>
              <a:t>Analog Devices, Opamp basics tutorial:</a:t>
            </a:r>
          </a:p>
          <a:p>
            <a:r>
              <a:rPr lang="en-US" dirty="0"/>
              <a:t>http://</a:t>
            </a:r>
            <a:r>
              <a:rPr lang="en-US" dirty="0" smtClean="0"/>
              <a:t>www.analog.com/static/imported-files/tutorials/MT-038.pdf</a:t>
            </a:r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Must have equal DC resistance ‘looking’ out of each input terminal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://upload.wikimedia.org/wikipedia/commons/thumb/4/41/Op-Amp_Inverting_Amplifier.svg/300px-Op-Amp_Inverting_Amplifi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162" y="1470401"/>
            <a:ext cx="4705949" cy="27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432020" y="2703483"/>
            <a:ext cx="6805581" cy="2120957"/>
            <a:chOff x="432020" y="2703483"/>
            <a:chExt cx="6805581" cy="2120957"/>
          </a:xfrm>
        </p:grpSpPr>
        <p:sp>
          <p:nvSpPr>
            <p:cNvPr id="6" name="TextBox 5"/>
            <p:cNvSpPr txBox="1"/>
            <p:nvPr/>
          </p:nvSpPr>
          <p:spPr>
            <a:xfrm>
              <a:off x="432020" y="4362775"/>
              <a:ext cx="68055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1. Calculate effective R ‘looking’ out from ‘-’ terminal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3843580" y="2703483"/>
              <a:ext cx="352345" cy="9299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93275" y="5683679"/>
            <a:ext cx="6778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voltage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drop cancels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9324" y="3278532"/>
            <a:ext cx="6131358" cy="2231599"/>
            <a:chOff x="419324" y="3278532"/>
            <a:chExt cx="6131358" cy="2231599"/>
          </a:xfrm>
        </p:grpSpPr>
        <p:sp>
          <p:nvSpPr>
            <p:cNvPr id="27" name="TextBox 26"/>
            <p:cNvSpPr txBox="1"/>
            <p:nvPr/>
          </p:nvSpPr>
          <p:spPr>
            <a:xfrm>
              <a:off x="419324" y="5048466"/>
              <a:ext cx="61313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. Put in equivalent 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i="1" baseline="-25000" dirty="0" err="1" smtClean="0">
                  <a:latin typeface="Times New Roman" pitchFamily="18" charset="0"/>
                  <a:cs typeface="Times New Roman" pitchFamily="18" charset="0"/>
                </a:rPr>
                <a:t>eff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in the other ‘+’ terminal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3833772" y="3278532"/>
              <a:ext cx="343575" cy="14303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719594" y="3421571"/>
              <a:ext cx="199299" cy="3987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981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 for Lab 5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02597" y="2247254"/>
            <a:ext cx="745870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Read up on background of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Techniques for measuring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not trivial! - measure an intrinsic property of the device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without applying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3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Consider opamp internals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ile:741 op-amp schematic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89" y="2076449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907289" y="2819400"/>
            <a:ext cx="3165389" cy="129540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5400000">
            <a:off x="6230991" y="3715522"/>
            <a:ext cx="3165389" cy="1427205"/>
          </a:xfrm>
          <a:prstGeom prst="ellipse">
            <a:avLst/>
          </a:prstGeom>
          <a:solidFill>
            <a:srgbClr val="92D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-83311" y="1219200"/>
            <a:ext cx="9684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err="1" smtClean="0"/>
              <a:t>OpAmp</a:t>
            </a:r>
            <a:r>
              <a:rPr lang="en-US" sz="2800" u="sng" dirty="0" smtClean="0"/>
              <a:t> integrates precision matched </a:t>
            </a:r>
            <a:r>
              <a:rPr lang="en-US" sz="2800" u="sng" dirty="0" err="1" smtClean="0"/>
              <a:t>actives+passives</a:t>
            </a:r>
            <a:r>
              <a:rPr lang="en-US" sz="2800" u="sng" dirty="0" smtClean="0"/>
              <a:t> in one IC</a:t>
            </a:r>
          </a:p>
        </p:txBody>
      </p:sp>
      <p:sp>
        <p:nvSpPr>
          <p:cNvPr id="20" name="Oval 19"/>
          <p:cNvSpPr/>
          <p:nvPr/>
        </p:nvSpPr>
        <p:spPr>
          <a:xfrm>
            <a:off x="2355089" y="4429124"/>
            <a:ext cx="4744994" cy="1971676"/>
          </a:xfrm>
          <a:prstGeom prst="ellipse">
            <a:avLst/>
          </a:prstGeom>
          <a:solidFill>
            <a:schemeClr val="accent1">
              <a:lumMod val="7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802889" y="1841583"/>
            <a:ext cx="3505200" cy="1971676"/>
          </a:xfrm>
          <a:prstGeom prst="ellipse">
            <a:avLst/>
          </a:prstGeom>
          <a:solidFill>
            <a:schemeClr val="accent1">
              <a:lumMod val="7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73889" y="2209800"/>
            <a:ext cx="1601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Stage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669289" y="2671465"/>
            <a:ext cx="457200" cy="300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7990549" y="263938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Stage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8374889" y="3200400"/>
            <a:ext cx="300334" cy="6128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8200" y="1723874"/>
            <a:ext cx="3245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Intermediate gain stages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784089" y="2085276"/>
            <a:ext cx="0" cy="3290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564889" y="2076449"/>
            <a:ext cx="1219200" cy="25717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73888" y="1742420"/>
            <a:ext cx="3698789" cy="4810780"/>
            <a:chOff x="373888" y="1742420"/>
            <a:chExt cx="3698789" cy="4810780"/>
          </a:xfrm>
        </p:grpSpPr>
        <p:sp>
          <p:nvSpPr>
            <p:cNvPr id="2" name="Rectangle 1"/>
            <p:cNvSpPr/>
            <p:nvPr/>
          </p:nvSpPr>
          <p:spPr>
            <a:xfrm>
              <a:off x="373888" y="1742420"/>
              <a:ext cx="3698789" cy="4810780"/>
            </a:xfrm>
            <a:prstGeom prst="rect">
              <a:avLst/>
            </a:prstGeom>
            <a:solidFill>
              <a:srgbClr val="FCB6E5">
                <a:alpha val="4078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018825" y="3768641"/>
              <a:ext cx="276575" cy="310896"/>
              <a:chOff x="17747" y="3467100"/>
              <a:chExt cx="276575" cy="310896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152400" y="3467100"/>
                <a:ext cx="0" cy="31089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7747" y="3619500"/>
                <a:ext cx="27657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>
              <a:off x="3653710" y="3834569"/>
              <a:ext cx="31191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092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Simplified input stage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057400" y="2590800"/>
            <a:ext cx="5410200" cy="3429000"/>
            <a:chOff x="2057400" y="2590800"/>
            <a:chExt cx="54102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466" y="2590800"/>
              <a:ext cx="4223460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057400" y="49530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48768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96853" y="3768641"/>
              <a:ext cx="0" cy="31089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62200" y="392104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86500" y="392101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419600" y="5410200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62200" y="2891135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00" y="281270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57696" y="2359967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Imperfection 1: V</a:t>
            </a:r>
            <a:r>
              <a:rPr lang="en-US" baseline="-25000" dirty="0" smtClean="0"/>
              <a:t>os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057400" y="2885262"/>
            <a:ext cx="5410200" cy="3429000"/>
            <a:chOff x="2057400" y="2590800"/>
            <a:chExt cx="54102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466" y="2590800"/>
              <a:ext cx="4223460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057400" y="49530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48768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96853" y="3768641"/>
              <a:ext cx="0" cy="31089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62200" y="392104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86500" y="392101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419600" y="5704662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62200" y="3185597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00" y="3107164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00567" y="1290935"/>
            <a:ext cx="302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offset voltage 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os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3" t="56850" r="38290"/>
          <a:stretch/>
        </p:blipFill>
        <p:spPr bwMode="auto">
          <a:xfrm>
            <a:off x="3795794" y="4702120"/>
            <a:ext cx="395206" cy="138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3" t="56850" r="38290"/>
          <a:stretch/>
        </p:blipFill>
        <p:spPr bwMode="auto">
          <a:xfrm>
            <a:off x="5105400" y="4704703"/>
            <a:ext cx="395206" cy="138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429000" y="4485462"/>
            <a:ext cx="2438400" cy="1680865"/>
            <a:chOff x="3429000" y="4191000"/>
            <a:chExt cx="2438400" cy="1680865"/>
          </a:xfrm>
        </p:grpSpPr>
        <p:sp>
          <p:nvSpPr>
            <p:cNvPr id="6" name="Rectangle 5"/>
            <p:cNvSpPr/>
            <p:nvPr/>
          </p:nvSpPr>
          <p:spPr>
            <a:xfrm>
              <a:off x="4191000" y="4191000"/>
              <a:ext cx="914400" cy="16808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429000" y="4755396"/>
              <a:ext cx="2438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3300567" y="2641974"/>
            <a:ext cx="2568089" cy="474120"/>
            <a:chOff x="3300567" y="2347512"/>
            <a:chExt cx="2568089" cy="474120"/>
          </a:xfrm>
        </p:grpSpPr>
        <p:sp>
          <p:nvSpPr>
            <p:cNvPr id="22" name="TextBox 21"/>
            <p:cNvSpPr txBox="1"/>
            <p:nvPr/>
          </p:nvSpPr>
          <p:spPr>
            <a:xfrm>
              <a:off x="3300567" y="2347512"/>
              <a:ext cx="8739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baseline="30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63627" y="2359967"/>
              <a:ext cx="805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i="1" baseline="30000" dirty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baseline="30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716762" y="5780862"/>
            <a:ext cx="550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5400" y="577251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84936" y="1810742"/>
            <a:ext cx="736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different, voltages at the collector terminals will be different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936569" y="2286000"/>
            <a:ext cx="330344" cy="368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19313" y="2286000"/>
            <a:ext cx="686087" cy="433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3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You can </a:t>
            </a:r>
            <a:r>
              <a:rPr lang="en-US" i="1" dirty="0" smtClean="0"/>
              <a:t>compensate</a:t>
            </a:r>
            <a:r>
              <a:rPr lang="en-US" dirty="0" smtClean="0"/>
              <a:t> V</a:t>
            </a:r>
            <a:r>
              <a:rPr lang="en-US" baseline="-25000" dirty="0" smtClean="0"/>
              <a:t>os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ile:741 op-amp schematic.sv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95"/>
          <a:stretch/>
        </p:blipFill>
        <p:spPr bwMode="auto">
          <a:xfrm>
            <a:off x="2559908" y="1400829"/>
            <a:ext cx="3155092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2549611" y="2143780"/>
            <a:ext cx="3165389" cy="129540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016211" y="1534180"/>
            <a:ext cx="1601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Stage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11611" y="1995845"/>
            <a:ext cx="457200" cy="300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1990380" y="1066800"/>
            <a:ext cx="3698789" cy="4810780"/>
            <a:chOff x="373888" y="1742420"/>
            <a:chExt cx="3698789" cy="4810780"/>
          </a:xfrm>
        </p:grpSpPr>
        <p:sp>
          <p:nvSpPr>
            <p:cNvPr id="2" name="Rectangle 1"/>
            <p:cNvSpPr/>
            <p:nvPr/>
          </p:nvSpPr>
          <p:spPr>
            <a:xfrm>
              <a:off x="373888" y="1742420"/>
              <a:ext cx="3698789" cy="4810780"/>
            </a:xfrm>
            <a:prstGeom prst="rect">
              <a:avLst/>
            </a:prstGeom>
            <a:solidFill>
              <a:srgbClr val="F418AB">
                <a:alpha val="1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018825" y="3768641"/>
              <a:ext cx="276575" cy="310896"/>
              <a:chOff x="17747" y="3467100"/>
              <a:chExt cx="276575" cy="310896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152400" y="3467100"/>
                <a:ext cx="0" cy="31089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7747" y="3619500"/>
                <a:ext cx="27657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>
              <a:off x="3653710" y="3834569"/>
              <a:ext cx="31191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667000" y="4790420"/>
            <a:ext cx="6629400" cy="1381126"/>
            <a:chOff x="2667000" y="4790420"/>
            <a:chExt cx="6629400" cy="1381126"/>
          </a:xfrm>
        </p:grpSpPr>
        <p:sp>
          <p:nvSpPr>
            <p:cNvPr id="5" name="Oval 4"/>
            <p:cNvSpPr/>
            <p:nvPr/>
          </p:nvSpPr>
          <p:spPr>
            <a:xfrm>
              <a:off x="2667000" y="4876800"/>
              <a:ext cx="685800" cy="1000780"/>
            </a:xfrm>
            <a:prstGeom prst="ellipse">
              <a:avLst/>
            </a:prstGeom>
            <a:solidFill>
              <a:srgbClr val="FF00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998203" y="4790420"/>
              <a:ext cx="685800" cy="1000780"/>
            </a:xfrm>
            <a:prstGeom prst="ellipse">
              <a:avLst/>
            </a:prstGeom>
            <a:solidFill>
              <a:srgbClr val="FF00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 descr="http://upload.wikimedia.org/wikipedia/commons/thumb/6/62/LM741_Pinout_Square.svg/300px-LM741_Pinout_Square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4790420"/>
              <a:ext cx="2857500" cy="1381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Oval 30"/>
            <p:cNvSpPr/>
            <p:nvPr/>
          </p:nvSpPr>
          <p:spPr>
            <a:xfrm>
              <a:off x="5943600" y="4953000"/>
              <a:ext cx="1219200" cy="304800"/>
            </a:xfrm>
            <a:prstGeom prst="ellipse">
              <a:avLst/>
            </a:prstGeom>
            <a:solidFill>
              <a:srgbClr val="FF00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8077200" y="5725180"/>
              <a:ext cx="1219200" cy="304800"/>
            </a:xfrm>
            <a:prstGeom prst="ellipse">
              <a:avLst/>
            </a:prstGeom>
            <a:solidFill>
              <a:srgbClr val="FF0000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887083" y="3321362"/>
            <a:ext cx="2101857" cy="2556218"/>
            <a:chOff x="6887083" y="3321362"/>
            <a:chExt cx="2101857" cy="2556218"/>
          </a:xfrm>
        </p:grpSpPr>
        <p:grpSp>
          <p:nvGrpSpPr>
            <p:cNvPr id="16" name="Group 15"/>
            <p:cNvGrpSpPr/>
            <p:nvPr/>
          </p:nvGrpSpPr>
          <p:grpSpPr>
            <a:xfrm>
              <a:off x="7086600" y="3877285"/>
              <a:ext cx="1600200" cy="2000295"/>
              <a:chOff x="7086600" y="3877285"/>
              <a:chExt cx="1600200" cy="2000295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7086600" y="4191000"/>
                <a:ext cx="0" cy="914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8672593" y="4191000"/>
                <a:ext cx="14207" cy="16865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6600" y="3877285"/>
                <a:ext cx="1593096" cy="724990"/>
              </a:xfrm>
              <a:prstGeom prst="rect">
                <a:avLst/>
              </a:prstGeom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6887083" y="3321362"/>
              <a:ext cx="21018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Adjust 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&amp; 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V="1">
              <a:off x="7524750" y="4000500"/>
              <a:ext cx="604272" cy="4953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83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Imperfection 2: I</a:t>
            </a:r>
            <a:r>
              <a:rPr lang="en-US" baseline="-25000" dirty="0" smtClean="0"/>
              <a:t>bias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057400" y="2590800"/>
            <a:ext cx="5410200" cy="3429000"/>
            <a:chOff x="2057400" y="2590800"/>
            <a:chExt cx="54102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466" y="2590800"/>
              <a:ext cx="4223460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057400" y="49530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48768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96853" y="3768641"/>
              <a:ext cx="0" cy="31089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62200" y="392104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86500" y="392101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2362200" y="2891135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00" y="281270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1663" y="1429368"/>
            <a:ext cx="8319338" cy="5124709"/>
            <a:chOff x="41663" y="1429368"/>
            <a:chExt cx="8319338" cy="5124709"/>
          </a:xfrm>
        </p:grpSpPr>
        <p:pic>
          <p:nvPicPr>
            <p:cNvPr id="17" name="Picture 2" descr="http://forum.allaboutcircuits.com/cache.php?url=http://www.electronics-tutorials.ws/transistor/tran11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4571120"/>
              <a:ext cx="2341201" cy="19829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914614" y="1429368"/>
              <a:ext cx="1527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bias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sz="2400" i="1" dirty="0" smtClean="0">
                  <a:latin typeface="Times New Roman"/>
                  <a:cs typeface="Times New Roman"/>
                </a:rPr>
                <a:t>≠ I</a:t>
              </a:r>
              <a:r>
                <a:rPr lang="en-US" sz="2400" i="1" baseline="-25000" dirty="0" smtClean="0">
                  <a:latin typeface="Times New Roman"/>
                  <a:cs typeface="Times New Roman"/>
                </a:rPr>
                <a:t>bias</a:t>
              </a:r>
              <a:r>
                <a:rPr lang="en-US" sz="2400" i="1" baseline="30000" dirty="0">
                  <a:latin typeface="Times New Roman"/>
                  <a:cs typeface="Times New Roman"/>
                </a:rPr>
                <a:t>-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098" name="Picture 2" descr="http://forum.allaboutcircuits.com/cache.php?url=http://www.electronics-tutorials.ws/transistor/tran11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3" y="4418721"/>
              <a:ext cx="2341201" cy="19829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2093807" y="1938711"/>
            <a:ext cx="5126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Sets the two transistors at two different Q points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812583" y="2338821"/>
            <a:ext cx="607017" cy="1429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20712" y="2338821"/>
            <a:ext cx="521884" cy="1429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45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Cannot compensate for I</a:t>
            </a:r>
            <a:r>
              <a:rPr lang="en-US" baseline="-25000" dirty="0" smtClean="0"/>
              <a:t>bias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057400" y="2590800"/>
            <a:ext cx="5410200" cy="3429000"/>
            <a:chOff x="2057400" y="2590800"/>
            <a:chExt cx="54102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466" y="2590800"/>
              <a:ext cx="4223460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057400" y="49530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48768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96853" y="3768641"/>
              <a:ext cx="0" cy="31089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62200" y="392104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86500" y="3921011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2362200" y="2891135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00" y="281270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0" y="1445567"/>
            <a:ext cx="555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Good news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is usually very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small</a:t>
            </a:r>
          </a:p>
        </p:txBody>
      </p:sp>
    </p:spTree>
    <p:extLst>
      <p:ext uri="{BB962C8B-B14F-4D97-AF65-F5344CB8AC3E}">
        <p14:creationId xmlns:p14="http://schemas.microsoft.com/office/powerpoint/2010/main" val="27003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en-US" baseline="-25000" dirty="0" smtClean="0"/>
              <a:t>bias </a:t>
            </a:r>
            <a:r>
              <a:rPr lang="en-US" dirty="0" smtClean="0"/>
              <a:t>can be bad in a poor circuit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057400" y="2590800"/>
            <a:ext cx="5410200" cy="3429000"/>
            <a:chOff x="2057400" y="2590800"/>
            <a:chExt cx="541020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3466" y="2590800"/>
              <a:ext cx="4223460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057400" y="49530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05400" y="4876800"/>
              <a:ext cx="23622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496853" y="3956304"/>
              <a:ext cx="0" cy="31089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62200" y="4108704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86500" y="4191000"/>
              <a:ext cx="27657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2362200" y="2891135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00" y="2812702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0928" y="1445567"/>
            <a:ext cx="371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Bad news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multiplies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91" y="3526026"/>
            <a:ext cx="1704975" cy="809625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2243466" y="3936931"/>
            <a:ext cx="5028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30500" y="3862953"/>
            <a:ext cx="116145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84204" y="3855204"/>
            <a:ext cx="0" cy="4726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7098224" y="4331779"/>
            <a:ext cx="369376" cy="39779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210" y="5656880"/>
            <a:ext cx="8680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Depending on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cause 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fake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appear as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even if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867546" y="4327902"/>
            <a:ext cx="2355742" cy="1463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9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Must ‘bias compensate’ a circuit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://upload.wikimedia.org/wikipedia/commons/thumb/4/41/Op-Amp_Inverting_Amplifier.svg/300px-Op-Amp_Inverting_Amplifi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162" y="1470401"/>
            <a:ext cx="4705949" cy="27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432020" y="2703483"/>
            <a:ext cx="8411085" cy="2120957"/>
            <a:chOff x="432020" y="2703483"/>
            <a:chExt cx="8411085" cy="2120957"/>
          </a:xfrm>
        </p:grpSpPr>
        <p:sp>
          <p:nvSpPr>
            <p:cNvPr id="6" name="TextBox 5"/>
            <p:cNvSpPr txBox="1"/>
            <p:nvPr/>
          </p:nvSpPr>
          <p:spPr>
            <a:xfrm>
              <a:off x="432020" y="4362775"/>
              <a:ext cx="84110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1. At DC, with 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= 0, what is the effective R ‘looking out’ from - ?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3843580" y="2703483"/>
              <a:ext cx="352345" cy="9299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19324" y="5048466"/>
            <a:ext cx="509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If  there is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what is effective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3275" y="5683679"/>
            <a:ext cx="834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3. If 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≈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bias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what must you do at the + terminal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to cancel (2)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5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i="1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276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5 Opamp imperfections</vt:lpstr>
      <vt:lpstr>Consider opamp internals</vt:lpstr>
      <vt:lpstr>Simplified input stage</vt:lpstr>
      <vt:lpstr>Imperfection 1: Vos</vt:lpstr>
      <vt:lpstr>You can compensate Vos</vt:lpstr>
      <vt:lpstr>Imperfection 2: Ibias</vt:lpstr>
      <vt:lpstr>Cannot compensate for Ibias</vt:lpstr>
      <vt:lpstr>Ibias can be bad in a poor circuit</vt:lpstr>
      <vt:lpstr>Must ‘bias compensate’ a circuit</vt:lpstr>
      <vt:lpstr>Must have equal DC resistance ‘looking’ out of each input terminal </vt:lpstr>
      <vt:lpstr>Preparation for Lab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155</cp:revision>
  <dcterms:created xsi:type="dcterms:W3CDTF">2006-08-16T00:00:00Z</dcterms:created>
  <dcterms:modified xsi:type="dcterms:W3CDTF">2014-03-04T08:50:10Z</dcterms:modified>
</cp:coreProperties>
</file>