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03" r:id="rId3"/>
    <p:sldId id="305" r:id="rId4"/>
    <p:sldId id="306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CB6E5"/>
    <a:srgbClr val="F418AB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692" y="-102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2014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/5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Lecture 6</a:t>
            </a:r>
            <a:br>
              <a:rPr lang="en-US" b="1" dirty="0" smtClean="0"/>
            </a:br>
            <a:r>
              <a:rPr lang="en-US" b="1" dirty="0" smtClean="0"/>
              <a:t>Review of Instrumentation Amp</a:t>
            </a:r>
            <a:br>
              <a:rPr lang="en-US" b="1" dirty="0" smtClean="0"/>
            </a:br>
            <a:r>
              <a:rPr lang="en-US" b="1" dirty="0" smtClean="0"/>
              <a:t>Impedance matching – power transfer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191000"/>
            <a:ext cx="7104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Reference:</a:t>
            </a:r>
          </a:p>
          <a:p>
            <a:r>
              <a:rPr lang="en-US" dirty="0" smtClean="0"/>
              <a:t>“bible” of RF circuit design:</a:t>
            </a:r>
          </a:p>
          <a:p>
            <a:r>
              <a:rPr lang="en-US" i="1" dirty="0" smtClean="0"/>
              <a:t>Thomas H. Lee</a:t>
            </a:r>
            <a:r>
              <a:rPr lang="en-US" dirty="0" smtClean="0"/>
              <a:t> “The design of CMOS Radio-Frequency Integrated Circuits”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Review of Lab 5 – </a:t>
            </a:r>
            <a:br>
              <a:rPr lang="en-US" dirty="0" smtClean="0"/>
            </a:br>
            <a:r>
              <a:rPr lang="en-US" dirty="0" smtClean="0"/>
              <a:t>Instrumentation Amplifier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37" b="17859"/>
          <a:stretch/>
        </p:blipFill>
        <p:spPr bwMode="auto">
          <a:xfrm>
            <a:off x="982675" y="1449549"/>
            <a:ext cx="3187007" cy="197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37" b="17859"/>
          <a:stretch/>
        </p:blipFill>
        <p:spPr bwMode="auto">
          <a:xfrm>
            <a:off x="5141386" y="1503792"/>
            <a:ext cx="3187007" cy="197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0706" y="3494868"/>
            <a:ext cx="3576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Impedance looking into V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444" y="4215540"/>
            <a:ext cx="142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Set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zero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430" y="4724402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v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006" y="5310755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581" y="5959100"/>
            <a:ext cx="327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sees resistance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ground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42108" y="3484538"/>
            <a:ext cx="3576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Impedance looking into V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2846" y="4205210"/>
            <a:ext cx="142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Set V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zero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71832" y="4714072"/>
            <a:ext cx="215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No current into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9408" y="5300425"/>
            <a:ext cx="3660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Can ‘ignore’ the bulk of the circuit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98983" y="5948770"/>
            <a:ext cx="3399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sees resistance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ground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25146" y="1666068"/>
            <a:ext cx="2964005" cy="1356100"/>
            <a:chOff x="5525146" y="1666068"/>
            <a:chExt cx="2964005" cy="1356100"/>
          </a:xfrm>
        </p:grpSpPr>
        <p:sp>
          <p:nvSpPr>
            <p:cNvPr id="8" name="Rectangle 7"/>
            <p:cNvSpPr/>
            <p:nvPr/>
          </p:nvSpPr>
          <p:spPr>
            <a:xfrm>
              <a:off x="5525146" y="1666068"/>
              <a:ext cx="2634712" cy="7129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75444" y="1818467"/>
              <a:ext cx="1413707" cy="1203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032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Response of difference amplifier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37" b="17859"/>
          <a:stretch/>
        </p:blipFill>
        <p:spPr bwMode="auto">
          <a:xfrm>
            <a:off x="982675" y="1240322"/>
            <a:ext cx="3187007" cy="197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3180" y="3409336"/>
            <a:ext cx="2905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Difference Response: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478" y="404760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≠ 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972" y="4385939"/>
            <a:ext cx="419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)/2  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=0 →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380" y="500589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≠ 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5874" y="5344235"/>
            <a:ext cx="4359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/2;    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/R; 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 →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)/R = 0 →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-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983" y="4047603"/>
            <a:ext cx="4409906" cy="811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4654" y="5013648"/>
            <a:ext cx="4409906" cy="9769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5874" y="6114081"/>
            <a:ext cx="3874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Superposition: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– V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37" b="17859"/>
          <a:stretch/>
        </p:blipFill>
        <p:spPr bwMode="auto">
          <a:xfrm>
            <a:off x="5217037" y="1240322"/>
            <a:ext cx="3187007" cy="197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217037" y="3430588"/>
            <a:ext cx="3296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Common mode response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8035" y="4049232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5369" y="4417064"/>
            <a:ext cx="4017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/2     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/2 (by golden rule)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79868" y="4049233"/>
            <a:ext cx="4409906" cy="1535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27867" y="4791737"/>
            <a:ext cx="4563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)/2 (current sum at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terminal )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93459" y="5121113"/>
            <a:ext cx="88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5788" y="5268572"/>
            <a:ext cx="3238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Assuming ideal case 4 R’s equal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62679" y="5930185"/>
                <a:ext cx="3070136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𝑐𝑚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  <a:cs typeface="Times New Roman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6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679" y="5930185"/>
                <a:ext cx="3070136" cy="6455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727867" y="5660966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 practice:</a:t>
            </a:r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It is best to put the gain stage as close to the input signal as possible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/>
          <p:cNvSpPr/>
          <p:nvPr/>
        </p:nvSpPr>
        <p:spPr>
          <a:xfrm rot="5400000">
            <a:off x="2139986" y="1383913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3895" y="1546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Isosceles Triangle 6"/>
          <p:cNvSpPr/>
          <p:nvPr/>
        </p:nvSpPr>
        <p:spPr>
          <a:xfrm rot="5400000">
            <a:off x="2144906" y="2794809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8815" y="295726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" name="Isosceles Triangle 8"/>
          <p:cNvSpPr/>
          <p:nvPr/>
        </p:nvSpPr>
        <p:spPr>
          <a:xfrm rot="5400000">
            <a:off x="3885212" y="2089766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49121" y="22522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>
            <a:endCxn id="5" idx="1"/>
          </p:cNvCxnSpPr>
          <p:nvPr/>
        </p:nvCxnSpPr>
        <p:spPr>
          <a:xfrm>
            <a:off x="1495238" y="1777202"/>
            <a:ext cx="70865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95238" y="3256088"/>
            <a:ext cx="679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00308" y="1796868"/>
            <a:ext cx="4311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20711" y="3207763"/>
            <a:ext cx="4311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31458" y="1786728"/>
            <a:ext cx="0" cy="46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43441" y="2741346"/>
            <a:ext cx="0" cy="46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46941" y="2253760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56466" y="2749060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04542" y="2495879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86383" y="1546063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7146" y="3025255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0076" y="2251106"/>
            <a:ext cx="44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76875" y="1349500"/>
            <a:ext cx="337207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Inputs see high impedance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Difference amplifier gain G no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longer has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S/N is worsened by noise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of unity gain buffer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 rot="5400000">
            <a:off x="2179970" y="4260366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43879" y="44228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 rot="5400000">
            <a:off x="2184890" y="5671262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248799" y="583371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Isosceles Triangle 35"/>
          <p:cNvSpPr/>
          <p:nvPr/>
        </p:nvSpPr>
        <p:spPr>
          <a:xfrm rot="5400000">
            <a:off x="3925196" y="4966219"/>
            <a:ext cx="894735" cy="82590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89105" y="51286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>
            <a:endCxn id="33" idx="1"/>
          </p:cNvCxnSpPr>
          <p:nvPr/>
        </p:nvCxnSpPr>
        <p:spPr>
          <a:xfrm>
            <a:off x="1535222" y="4653655"/>
            <a:ext cx="70865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35222" y="6132541"/>
            <a:ext cx="679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40292" y="4673321"/>
            <a:ext cx="4311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060695" y="6084216"/>
            <a:ext cx="4311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471442" y="4663181"/>
            <a:ext cx="0" cy="46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83425" y="5617799"/>
            <a:ext cx="0" cy="46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86925" y="5130213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496450" y="5625513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44526" y="5372332"/>
            <a:ext cx="4726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126367" y="4422516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07130" y="5901708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60060" y="5127559"/>
            <a:ext cx="44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16859" y="4225953"/>
            <a:ext cx="358046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Inputs see high impedance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Difference amplifier has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Need precise component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matching to get equal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Kill two stones with one bird</a:t>
            </a:r>
            <a:br>
              <a:rPr lang="en-US" dirty="0" smtClean="0"/>
            </a:br>
            <a:r>
              <a:rPr lang="en-US" dirty="0" smtClean="0"/>
              <a:t>Reduce component count, Increase CMRR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16859" y="4225953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Inputs see high impedance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61" y="1183957"/>
            <a:ext cx="5438096" cy="31047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661" y="1178867"/>
            <a:ext cx="4748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0661" y="3693467"/>
            <a:ext cx="4748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46840" y="1803400"/>
            <a:ext cx="31566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Differential Gain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is</a:t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set by R/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(Easy to calculate by superposition)</a:t>
            </a:r>
            <a:endParaRPr lang="en-US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16859" y="4746653"/>
            <a:ext cx="3191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All resistors equal except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504159" y="5267353"/>
            <a:ext cx="215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referred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ref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66" y="4670453"/>
            <a:ext cx="3228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Common mode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400" y="2193498"/>
            <a:ext cx="5605637" cy="3364586"/>
            <a:chOff x="25400" y="2193498"/>
            <a:chExt cx="5605637" cy="3364586"/>
          </a:xfrm>
        </p:grpSpPr>
        <p:sp>
          <p:nvSpPr>
            <p:cNvPr id="16" name="Oval 15"/>
            <p:cNvSpPr/>
            <p:nvPr/>
          </p:nvSpPr>
          <p:spPr>
            <a:xfrm>
              <a:off x="1587500" y="2193498"/>
              <a:ext cx="152400" cy="15600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587500" y="3069798"/>
              <a:ext cx="152400" cy="15600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400" y="5096419"/>
              <a:ext cx="56056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of OA1 and OA2 are equal (two red dots)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0800" y="5540919"/>
            <a:ext cx="409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→ No current flows through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16859" y="5724553"/>
            <a:ext cx="377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~0 within tolerance of 6 R,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0800" y="1568965"/>
            <a:ext cx="3189656" cy="4852719"/>
            <a:chOff x="50800" y="1568965"/>
            <a:chExt cx="3189656" cy="4852719"/>
          </a:xfrm>
        </p:grpSpPr>
        <p:sp>
          <p:nvSpPr>
            <p:cNvPr id="57" name="TextBox 56"/>
            <p:cNvSpPr txBox="1"/>
            <p:nvPr/>
          </p:nvSpPr>
          <p:spPr>
            <a:xfrm>
              <a:off x="50800" y="5960019"/>
              <a:ext cx="3189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→ 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’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and 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→V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51083" y="1568965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59901" y="3430588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614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i="1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351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Lecture 6 Review of Instrumentation Amp Impedance matching – power transfer</vt:lpstr>
      <vt:lpstr>Review of Lab 5 –  Instrumentation Amplifier</vt:lpstr>
      <vt:lpstr>Response of difference amplifier</vt:lpstr>
      <vt:lpstr>It is best to put the gain stage as close to the input signal as possible</vt:lpstr>
      <vt:lpstr>Kill two stones with one bird Reduce component count, Increase CMRR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211</cp:revision>
  <cp:lastPrinted>2014-03-11T17:31:34Z</cp:lastPrinted>
  <dcterms:created xsi:type="dcterms:W3CDTF">2006-08-16T00:00:00Z</dcterms:created>
  <dcterms:modified xsi:type="dcterms:W3CDTF">2014-03-11T17:35:15Z</dcterms:modified>
</cp:coreProperties>
</file>