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08" r:id="rId3"/>
    <p:sldId id="309" r:id="rId4"/>
    <p:sldId id="310" r:id="rId5"/>
    <p:sldId id="311" r:id="rId6"/>
    <p:sldId id="31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CB6E5"/>
    <a:srgbClr val="F418AB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1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692" y="-102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P408_Le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0" y="6553200"/>
            <a:ext cx="912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Pradeep Sarin,</a:t>
            </a:r>
            <a:r>
              <a:rPr lang="en-US" i="1" baseline="0" dirty="0" smtClean="0"/>
              <a:t> EP212 – Spring 2014					           Slide </a:t>
            </a:r>
            <a:fld id="{FADA1644-B34D-4FDA-8A98-F5A701A49604}" type="slidenum">
              <a:rPr lang="en-US" i="1" baseline="0" smtClean="0"/>
              <a:t>‹#›</a:t>
            </a:fld>
            <a:r>
              <a:rPr lang="en-US" i="1" baseline="0" dirty="0" smtClean="0"/>
              <a:t>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goo.gl/l3p7s7" TargetMode="Externa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Lecture </a:t>
            </a:r>
            <a:r>
              <a:rPr lang="en-US" b="1" dirty="0" smtClean="0"/>
              <a:t>7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Impedance matching </a:t>
            </a:r>
            <a:r>
              <a:rPr lang="en-US" b="1" dirty="0" smtClean="0"/>
              <a:t>&amp; </a:t>
            </a:r>
            <a:r>
              <a:rPr lang="en-US" b="1" dirty="0" smtClean="0"/>
              <a:t>power transfer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4191000"/>
            <a:ext cx="71043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Reference:</a:t>
            </a:r>
          </a:p>
          <a:p>
            <a:r>
              <a:rPr lang="en-US" dirty="0" smtClean="0"/>
              <a:t>“bible” of RF circuit design:</a:t>
            </a:r>
          </a:p>
          <a:p>
            <a:r>
              <a:rPr lang="en-US" i="1" dirty="0" smtClean="0"/>
              <a:t>Thomas H. Lee</a:t>
            </a:r>
            <a:r>
              <a:rPr lang="en-US" dirty="0" smtClean="0"/>
              <a:t> “The design of CMOS Radio-Frequency Integrated Circuits”</a:t>
            </a:r>
            <a:endParaRPr lang="en-US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73237" y="5229089"/>
            <a:ext cx="70373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What is “Radio Frequency” ?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Any signal with frequency content 20 kHz to ~ 100 GHz</a:t>
            </a:r>
          </a:p>
        </p:txBody>
      </p:sp>
    </p:spTree>
    <p:extLst>
      <p:ext uri="{BB962C8B-B14F-4D97-AF65-F5344CB8AC3E}">
        <p14:creationId xmlns:p14="http://schemas.microsoft.com/office/powerpoint/2010/main" val="30348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Consider what happens when we introduce L and C into a circuit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796536"/>
              </p:ext>
            </p:extLst>
          </p:nvPr>
        </p:nvGraphicFramePr>
        <p:xfrm>
          <a:off x="1371600" y="1877874"/>
          <a:ext cx="2667000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SmartDraw" r:id="rId3" imgW="2203560" imgH="1106280" progId="SmartDraw.2">
                  <p:embed/>
                </p:oleObj>
              </mc:Choice>
              <mc:Fallback>
                <p:oleObj name="SmartDraw" r:id="rId3" imgW="2203560" imgH="1106280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77874"/>
                        <a:ext cx="2667000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2133600" y="2563674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2971800" y="2563674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422525" y="2625587"/>
            <a:ext cx="263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I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2057400" y="2106474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R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971800" y="2030274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L</a:t>
            </a: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4038600" y="2411274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C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990600" y="2411274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</a:p>
        </p:txBody>
      </p:sp>
      <p:graphicFrame>
        <p:nvGraphicFramePr>
          <p:cNvPr id="1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358110"/>
              </p:ext>
            </p:extLst>
          </p:nvPr>
        </p:nvGraphicFramePr>
        <p:xfrm>
          <a:off x="4724400" y="2106474"/>
          <a:ext cx="31242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name="Equation" r:id="rId5" imgW="2044440" imgH="647640" progId="Equation.3">
                  <p:embed/>
                </p:oleObj>
              </mc:Choice>
              <mc:Fallback>
                <p:oleObj name="Equation" r:id="rId5" imgW="204444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106474"/>
                        <a:ext cx="3124200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838429"/>
              </p:ext>
            </p:extLst>
          </p:nvPr>
        </p:nvGraphicFramePr>
        <p:xfrm>
          <a:off x="1220787" y="4464803"/>
          <a:ext cx="267335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SmartDraw" r:id="rId7" imgW="2055600" imgH="1005840" progId="SmartDraw.2">
                  <p:embed/>
                </p:oleObj>
              </mc:Choice>
              <mc:Fallback>
                <p:oleObj name="SmartDraw" r:id="rId7" imgW="2055600" imgH="1005840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787" y="4464803"/>
                        <a:ext cx="267335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900112" y="4907716"/>
            <a:ext cx="263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I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287587" y="4998203"/>
            <a:ext cx="390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b="1"/>
              <a:t>R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973387" y="4998203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L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811587" y="4998203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C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2424112" y="4145716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394735"/>
              </p:ext>
            </p:extLst>
          </p:nvPr>
        </p:nvGraphicFramePr>
        <p:xfrm>
          <a:off x="4427537" y="5080753"/>
          <a:ext cx="139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Equation" r:id="rId9" imgW="139680" imgH="291960" progId="Equation.3">
                  <p:embed/>
                </p:oleObj>
              </mc:Choice>
              <mc:Fallback>
                <p:oleObj name="Equation" r:id="rId9" imgW="1396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7" y="5080753"/>
                        <a:ext cx="1397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900314"/>
              </p:ext>
            </p:extLst>
          </p:nvPr>
        </p:nvGraphicFramePr>
        <p:xfrm>
          <a:off x="4632325" y="4693403"/>
          <a:ext cx="3160712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Equation" r:id="rId11" imgW="2145960" imgH="647640" progId="Equation.3">
                  <p:embed/>
                </p:oleObj>
              </mc:Choice>
              <mc:Fallback>
                <p:oleObj name="Equation" r:id="rId11" imgW="214596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325" y="4693403"/>
                        <a:ext cx="3160712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14132" y="1433593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Series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5124" y="3852326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Parallel</a:t>
            </a:r>
          </a:p>
        </p:txBody>
      </p:sp>
    </p:spTree>
    <p:extLst>
      <p:ext uri="{BB962C8B-B14F-4D97-AF65-F5344CB8AC3E}">
        <p14:creationId xmlns:p14="http://schemas.microsoft.com/office/powerpoint/2010/main" val="32172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The resonant circuit ‘picks’ out a frequency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814103"/>
              </p:ext>
            </p:extLst>
          </p:nvPr>
        </p:nvGraphicFramePr>
        <p:xfrm>
          <a:off x="4473898" y="3804834"/>
          <a:ext cx="3513452" cy="913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3" imgW="1917360" imgH="495000" progId="Equation.3">
                  <p:embed/>
                </p:oleObj>
              </mc:Choice>
              <mc:Fallback>
                <p:oleObj name="Equation" r:id="rId3" imgW="1917360" imgH="495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3898" y="3804834"/>
                        <a:ext cx="3513452" cy="9139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24753"/>
              </p:ext>
            </p:extLst>
          </p:nvPr>
        </p:nvGraphicFramePr>
        <p:xfrm>
          <a:off x="1089025" y="1682611"/>
          <a:ext cx="2667000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SmartDraw" r:id="rId5" imgW="2203560" imgH="1106280" progId="SmartDraw.2">
                  <p:embed/>
                </p:oleObj>
              </mc:Choice>
              <mc:Fallback>
                <p:oleObj name="SmartDraw" r:id="rId5" imgW="2203560" imgH="1106280" progId="SmartDraw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1682611"/>
                        <a:ext cx="2667000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13"/>
          <p:cNvSpPr>
            <a:spLocks noChangeShapeType="1"/>
          </p:cNvSpPr>
          <p:nvPr/>
        </p:nvSpPr>
        <p:spPr bwMode="auto">
          <a:xfrm>
            <a:off x="1851025" y="2368411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2689225" y="236841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139950" y="2430324"/>
            <a:ext cx="263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I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774825" y="1911211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R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689225" y="1835011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L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3756025" y="2216011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C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08025" y="2216011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V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1557" y="123833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Series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3495" y="1962685"/>
            <a:ext cx="509691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8922" y="1906746"/>
            <a:ext cx="60099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145662"/>
              </p:ext>
            </p:extLst>
          </p:nvPr>
        </p:nvGraphicFramePr>
        <p:xfrm>
          <a:off x="5313335" y="1962685"/>
          <a:ext cx="2164597" cy="685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7" imgW="2044700" imgH="647700" progId="Equation.3">
                  <p:embed/>
                </p:oleObj>
              </mc:Choice>
              <mc:Fallback>
                <p:oleObj name="Equation" r:id="rId7" imgW="2044700" imgH="6477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3335" y="1962685"/>
                        <a:ext cx="2164597" cy="6852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417376" y="5357937"/>
            <a:ext cx="5013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1/√LC: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/V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1    else &lt; 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974955" y="4726983"/>
            <a:ext cx="2138767" cy="59608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10461" y="3551122"/>
            <a:ext cx="9589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Can show: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2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 square wave is really a sum of </a:t>
            </a:r>
            <a:r>
              <a:rPr lang="en-US" dirty="0" err="1" smtClean="0"/>
              <a:t>sines</a:t>
            </a:r>
            <a:r>
              <a:rPr lang="en-US" dirty="0" smtClean="0"/>
              <a:t> (from Fourier analysis)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3-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1517867"/>
            <a:ext cx="5210363" cy="191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799465" y="4618637"/>
            <a:ext cx="3939930" cy="1338263"/>
            <a:chOff x="2799465" y="4618637"/>
            <a:chExt cx="3939930" cy="1338263"/>
          </a:xfrm>
        </p:grpSpPr>
        <p:graphicFrame>
          <p:nvGraphicFramePr>
            <p:cNvPr id="6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1399308"/>
                </p:ext>
              </p:extLst>
            </p:nvPr>
          </p:nvGraphicFramePr>
          <p:xfrm>
            <a:off x="3238500" y="4618637"/>
            <a:ext cx="2667000" cy="1338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SmartDraw" r:id="rId4" imgW="2203560" imgH="1106280" progId="SmartDraw.2">
                    <p:embed/>
                  </p:oleObj>
                </mc:Choice>
                <mc:Fallback>
                  <p:oleObj name="SmartDraw" r:id="rId4" imgW="2203560" imgH="1106280" progId="SmartDraw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8500" y="4618637"/>
                          <a:ext cx="2667000" cy="1338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 Box 16"/>
            <p:cNvSpPr txBox="1">
              <a:spLocks noChangeArrowheads="1"/>
            </p:cNvSpPr>
            <p:nvPr/>
          </p:nvSpPr>
          <p:spPr bwMode="auto">
            <a:xfrm>
              <a:off x="3924300" y="4847237"/>
              <a:ext cx="330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/>
                <a:t>R</a:t>
              </a:r>
            </a:p>
          </p:txBody>
        </p: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4838700" y="4771037"/>
              <a:ext cx="3190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/>
                <a:t>L</a:t>
              </a: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5905500" y="5152037"/>
              <a:ext cx="330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/>
                <a:t>C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99465" y="4927683"/>
              <a:ext cx="509691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in</a:t>
              </a:r>
            </a:p>
            <a:p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8397" y="4842772"/>
              <a:ext cx="60099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400" i="1" baseline="-25000" dirty="0" err="1" smtClean="0">
                  <a:latin typeface="Times New Roman" pitchFamily="18" charset="0"/>
                  <a:cs typeface="Times New Roman" pitchFamily="18" charset="0"/>
                </a:rPr>
                <a:t>out</a:t>
              </a:r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40272" y="3246895"/>
            <a:ext cx="3913274" cy="1524142"/>
            <a:chOff x="240272" y="3246895"/>
            <a:chExt cx="3913274" cy="1524142"/>
          </a:xfrm>
        </p:grpSpPr>
        <p:cxnSp>
          <p:nvCxnSpPr>
            <p:cNvPr id="18" name="Straight Arrow Connector 17"/>
            <p:cNvCxnSpPr/>
            <p:nvPr/>
          </p:nvCxnSpPr>
          <p:spPr>
            <a:xfrm flipH="1">
              <a:off x="3223647" y="3246895"/>
              <a:ext cx="929899" cy="152414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40272" y="3928820"/>
              <a:ext cx="33918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>
                  <a:latin typeface="Times New Roman" pitchFamily="18" charset="0"/>
                  <a:cs typeface="Times New Roman" pitchFamily="18" charset="0"/>
                </a:rPr>
                <a:t>When the square wave is applied as V</a:t>
              </a:r>
              <a:r>
                <a:rPr lang="en-US" sz="1600" i="1" baseline="-25000" dirty="0" smtClean="0">
                  <a:latin typeface="Times New Roman" pitchFamily="18" charset="0"/>
                  <a:cs typeface="Times New Roman" pitchFamily="18" charset="0"/>
                </a:rPr>
                <a:t>in</a:t>
              </a:r>
              <a:endParaRPr lang="en-US" sz="16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739395" y="4466018"/>
            <a:ext cx="1831245" cy="1477328"/>
            <a:chOff x="6739395" y="4466018"/>
            <a:chExt cx="1831245" cy="1477328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6739395" y="5015512"/>
              <a:ext cx="38982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129220" y="4466018"/>
              <a:ext cx="1441420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Frequencies</a:t>
              </a:r>
              <a:br>
                <a:rPr lang="en-US" i="1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near </a:t>
              </a:r>
              <a:r>
                <a:rPr lang="el-GR" i="1" dirty="0" smtClean="0">
                  <a:latin typeface="Times New Roman" pitchFamily="18" charset="0"/>
                  <a:cs typeface="Times New Roman" pitchFamily="18" charset="0"/>
                </a:rPr>
                <a:t>ω</a:t>
              </a:r>
              <a:r>
                <a:rPr lang="en-US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 will</a:t>
              </a:r>
              <a:br>
                <a:rPr lang="en-US" i="1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pass through,</a:t>
              </a:r>
            </a:p>
            <a:p>
              <a:r>
                <a:rPr lang="en-US" i="1" dirty="0"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thers will be</a:t>
              </a:r>
              <a:br>
                <a:rPr lang="en-US" i="1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attenuated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21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 coaxial cable is modelled as a series LC network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16"/>
          <a:stretch/>
        </p:blipFill>
        <p:spPr bwMode="auto">
          <a:xfrm>
            <a:off x="2522429" y="1164470"/>
            <a:ext cx="4238625" cy="1477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792" y="2789695"/>
            <a:ext cx="52959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49" y="4402164"/>
            <a:ext cx="519112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7669" y="6142517"/>
            <a:ext cx="6869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See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goo.gl/l3p7s7</a:t>
            </a:r>
            <a:r>
              <a:rPr lang="en-US" dirty="0" smtClean="0"/>
              <a:t> for a detailed analysis of a how a cable ‘works’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2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7111" y="-174625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Preparation for Lab 7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-7111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465767" y="1745421"/>
            <a:ext cx="221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Study Cables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546526" y="3036761"/>
            <a:ext cx="6359615" cy="1009830"/>
            <a:chOff x="0" y="161491"/>
            <a:chExt cx="4238625" cy="676946"/>
          </a:xfrm>
        </p:grpSpPr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0" y="161491"/>
              <a:ext cx="647528" cy="6406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  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Source</a:t>
              </a:r>
              <a:r>
                <a:rPr lang="en-US" dirty="0">
                  <a:latin typeface="Calibri"/>
                  <a:ea typeface="Calibri"/>
                  <a:cs typeface="Times New Roman"/>
                </a:rPr>
                <a:t/>
              </a:r>
              <a:br>
                <a:rPr lang="en-US" dirty="0">
                  <a:latin typeface="Calibri"/>
                  <a:ea typeface="Calibri"/>
                  <a:cs typeface="Times New Roman"/>
                </a:rPr>
              </a:b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Z</a:t>
              </a:r>
              <a:r>
                <a:rPr lang="en-US" i="1" baseline="-25000" dirty="0" smtClean="0">
                  <a:effectLst/>
                  <a:latin typeface="Calibri"/>
                  <a:ea typeface="Calibri"/>
                  <a:cs typeface="Times New Roman"/>
                </a:rPr>
                <a:t>S</a:t>
              </a:r>
              <a: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  <a:t/>
              </a:r>
              <a:b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</a:b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 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(V</a:t>
              </a:r>
              <a:r>
                <a:rPr lang="en-US" i="1" baseline="-25000" dirty="0" smtClean="0">
                  <a:effectLst/>
                  <a:latin typeface="Calibri"/>
                  <a:ea typeface="Calibri"/>
                  <a:cs typeface="Times New Roman"/>
                </a:rPr>
                <a:t>S</a:t>
              </a: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)</a:t>
              </a:r>
              <a:endParaRPr lang="en-US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1771650" y="197814"/>
              <a:ext cx="648163" cy="6406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   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Cable</a:t>
              </a:r>
              <a:r>
                <a:rPr lang="en-US" dirty="0">
                  <a:latin typeface="Calibri"/>
                  <a:ea typeface="Calibri"/>
                  <a:cs typeface="Times New Roman"/>
                </a:rPr>
                <a:t/>
              </a:r>
              <a:br>
                <a:rPr lang="en-US" dirty="0">
                  <a:latin typeface="Calibri"/>
                  <a:ea typeface="Calibri"/>
                  <a:cs typeface="Times New Roman"/>
                </a:rPr>
              </a:b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Z</a:t>
              </a:r>
              <a:r>
                <a:rPr lang="en-US" i="1" baseline="-25000" dirty="0" smtClean="0">
                  <a:effectLst/>
                  <a:latin typeface="Calibri"/>
                  <a:ea typeface="Calibri"/>
                  <a:cs typeface="Times New Roman"/>
                </a:rPr>
                <a:t>0</a:t>
              </a:r>
              <a: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  <a:t/>
              </a:r>
              <a:b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</a:br>
              <a:r>
                <a:rPr lang="en-US" i="1" baseline="-250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  <a:r>
                <a:rPr lang="en-US" dirty="0">
                  <a:effectLst/>
                  <a:latin typeface="Calibri"/>
                  <a:ea typeface="Calibri"/>
                  <a:cs typeface="Times New Roman"/>
                </a:rPr>
                <a:t> (DUT)</a:t>
              </a:r>
            </a:p>
          </p:txBody>
        </p: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3590925" y="256295"/>
              <a:ext cx="647700" cy="51304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  Load</a:t>
              </a:r>
              <a:endParaRPr lang="en-US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i="1" dirty="0">
                  <a:effectLst/>
                  <a:latin typeface="Calibri"/>
                  <a:ea typeface="Calibri"/>
                  <a:cs typeface="Times New Roman"/>
                </a:rPr>
                <a:t> </a:t>
              </a:r>
              <a:r>
                <a:rPr lang="en-US" i="1" dirty="0" smtClean="0">
                  <a:effectLst/>
                  <a:latin typeface="Calibri"/>
                  <a:ea typeface="Calibri"/>
                  <a:cs typeface="Times New Roman"/>
                </a:rPr>
                <a:t>Z</a:t>
              </a:r>
              <a:r>
                <a:rPr lang="en-US" i="1" baseline="-25000" dirty="0" smtClean="0">
                  <a:effectLst/>
                  <a:latin typeface="Calibri"/>
                  <a:ea typeface="Calibri"/>
                  <a:cs typeface="Times New Roman"/>
                </a:rPr>
                <a:t>L</a:t>
              </a:r>
              <a:endParaRPr lang="en-US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647700" y="427716"/>
              <a:ext cx="11239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423249" y="426194"/>
              <a:ext cx="11715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645972" y="595711"/>
              <a:ext cx="11239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2412920" y="595711"/>
              <a:ext cx="11715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361517" y="3094488"/>
            <a:ext cx="2572179" cy="1636960"/>
            <a:chOff x="3361517" y="3094488"/>
            <a:chExt cx="2572179" cy="1636960"/>
          </a:xfrm>
        </p:grpSpPr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4209858" y="3094488"/>
              <a:ext cx="972501" cy="955645"/>
            </a:xfrm>
            <a:prstGeom prst="rect">
              <a:avLst/>
            </a:prstGeom>
            <a:solidFill>
              <a:srgbClr val="FF0000">
                <a:alpha val="18824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sp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i="1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   </a:t>
              </a:r>
              <a:r>
                <a:rPr lang="en-US" i="1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Cable</a:t>
              </a:r>
              <a:r>
                <a:rPr lang="en-US" dirty="0">
                  <a:solidFill>
                    <a:srgbClr val="FF0000"/>
                  </a:solidFill>
                  <a:latin typeface="Calibri"/>
                  <a:ea typeface="Calibri"/>
                  <a:cs typeface="Times New Roman"/>
                </a:rPr>
                <a:t/>
              </a:r>
              <a:br>
                <a:rPr lang="en-US" dirty="0">
                  <a:solidFill>
                    <a:srgbClr val="FF0000"/>
                  </a:solidFill>
                  <a:latin typeface="Calibri"/>
                  <a:ea typeface="Calibri"/>
                  <a:cs typeface="Times New Roman"/>
                </a:rPr>
              </a:br>
              <a:r>
                <a:rPr lang="en-US" i="1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Z</a:t>
              </a:r>
              <a:r>
                <a:rPr lang="en-US" i="1" baseline="-25000" dirty="0" smtClean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0</a:t>
              </a:r>
              <a:r>
                <a:rPr lang="en-US" i="1" baseline="-250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/>
              </a:r>
              <a:br>
                <a:rPr lang="en-US" i="1" baseline="-250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</a:br>
              <a:r>
                <a:rPr lang="en-US" i="1" baseline="-25000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 </a:t>
              </a:r>
              <a:r>
                <a:rPr lang="en-US" dirty="0">
                  <a:solidFill>
                    <a:srgbClr val="FF0000"/>
                  </a:solidFill>
                  <a:effectLst/>
                  <a:latin typeface="Calibri"/>
                  <a:ea typeface="Calibri"/>
                  <a:cs typeface="Times New Roman"/>
                </a:rPr>
                <a:t> (DUT)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361517" y="4269783"/>
              <a:ext cx="25721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Device Under Test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21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i="1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175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SmartDraw</vt:lpstr>
      <vt:lpstr>Equation</vt:lpstr>
      <vt:lpstr>Lecture 7 Impedance matching &amp; power transfer</vt:lpstr>
      <vt:lpstr>Consider what happens when we introduce L and C into a circuit</vt:lpstr>
      <vt:lpstr>The resonant circuit ‘picks’ out a frequency</vt:lpstr>
      <vt:lpstr>A square wave is really a sum of sines (from Fourier analysis)</vt:lpstr>
      <vt:lpstr>A coaxial cable is modelled as a series LC network</vt:lpstr>
      <vt:lpstr>Preparation for Lab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Experimental Particle and Nuclear Physics</dc:title>
  <dc:creator>Pradeep Sarin</dc:creator>
  <cp:lastModifiedBy>Pradeep Sarin</cp:lastModifiedBy>
  <cp:revision>212</cp:revision>
  <cp:lastPrinted>2014-03-11T17:34:26Z</cp:lastPrinted>
  <dcterms:created xsi:type="dcterms:W3CDTF">2006-08-16T00:00:00Z</dcterms:created>
  <dcterms:modified xsi:type="dcterms:W3CDTF">2014-03-11T17:34:52Z</dcterms:modified>
</cp:coreProperties>
</file>