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311" r:id="rId3"/>
    <p:sldId id="312" r:id="rId4"/>
    <p:sldId id="313" r:id="rId5"/>
    <p:sldId id="314" r:id="rId6"/>
    <p:sldId id="315" r:id="rId7"/>
    <p:sldId id="317" r:id="rId8"/>
    <p:sldId id="318" r:id="rId9"/>
    <p:sldId id="316" r:id="rId10"/>
    <p:sldId id="319" r:id="rId11"/>
    <p:sldId id="320" r:id="rId12"/>
    <p:sldId id="321" r:id="rId13"/>
    <p:sldId id="322" r:id="rId14"/>
    <p:sldId id="324" r:id="rId15"/>
    <p:sldId id="323" r:id="rId1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CB6E5"/>
    <a:srgbClr val="F418AB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1" autoAdjust="0"/>
    <p:restoredTop sz="94660"/>
  </p:normalViewPr>
  <p:slideViewPr>
    <p:cSldViewPr snapToGrid="0">
      <p:cViewPr>
        <p:scale>
          <a:sx n="75" d="100"/>
          <a:sy n="75" d="100"/>
        </p:scale>
        <p:origin x="-3234" y="-1122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P408_Le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53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0" y="6553200"/>
            <a:ext cx="924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Pradeep Sarin,</a:t>
            </a:r>
            <a:r>
              <a:rPr lang="en-US" i="1" baseline="0" dirty="0" smtClean="0"/>
              <a:t> EP212 – Spring 2014					           Slide </a:t>
            </a:r>
            <a:fld id="{FADA1644-B34D-4FDA-8A98-F5A701A49604}" type="slidenum">
              <a:rPr lang="en-US" i="1" baseline="0" smtClean="0"/>
              <a:t>‹#›</a:t>
            </a:fld>
            <a:r>
              <a:rPr lang="en-US" i="1" baseline="0" dirty="0" smtClean="0"/>
              <a:t>/</a:t>
            </a:r>
            <a:r>
              <a:rPr lang="en-US" i="1" baseline="0" dirty="0" smtClean="0"/>
              <a:t>15</a:t>
            </a:r>
            <a:endParaRPr lang="en-US" i="1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goo.gl/l3p7s7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Lecture 8</a:t>
            </a:r>
            <a:br>
              <a:rPr lang="en-US" b="1" dirty="0" smtClean="0"/>
            </a:br>
            <a:r>
              <a:rPr lang="en-US" b="1" dirty="0" smtClean="0"/>
              <a:t>Review of Co-axial cable impedance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4191000"/>
            <a:ext cx="71043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Reference:</a:t>
            </a:r>
          </a:p>
          <a:p>
            <a:r>
              <a:rPr lang="en-US" dirty="0" smtClean="0"/>
              <a:t>“bible” of RF circuit design:</a:t>
            </a:r>
          </a:p>
          <a:p>
            <a:r>
              <a:rPr lang="en-US" i="1" dirty="0" smtClean="0"/>
              <a:t>Thomas H. Lee</a:t>
            </a:r>
            <a:r>
              <a:rPr lang="en-US" dirty="0" smtClean="0"/>
              <a:t> “The design of CMOS Radio-Frequency Integrated Circuits”</a:t>
            </a:r>
            <a:endParaRPr lang="en-US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73237" y="5229089"/>
            <a:ext cx="70373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What is “Radio Frequency” ?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Any signal with frequency content 20 kHz to ~ 100 GHz</a:t>
            </a:r>
          </a:p>
        </p:txBody>
      </p:sp>
    </p:spTree>
    <p:extLst>
      <p:ext uri="{BB962C8B-B14F-4D97-AF65-F5344CB8AC3E}">
        <p14:creationId xmlns:p14="http://schemas.microsoft.com/office/powerpoint/2010/main" val="303487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Is</a:t>
            </a:r>
            <a:r>
              <a:rPr lang="en-US" b="1" dirty="0" smtClean="0"/>
              <a:t> AC </a:t>
            </a:r>
            <a:r>
              <a:rPr lang="en-US" dirty="0" smtClean="0"/>
              <a:t>power transfer better than 0.5?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91585" y="1834199"/>
            <a:ext cx="1319985" cy="9556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Source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US" i="1" baseline="-25000" dirty="0">
                <a:effectLst/>
                <a:latin typeface="Calibri"/>
                <a:ea typeface="Calibri"/>
                <a:cs typeface="Times New Roman"/>
              </a:rPr>
            </a:b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(V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)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903092" y="2083982"/>
            <a:ext cx="1321280" cy="6370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Cable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0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7611682" y="1847366"/>
            <a:ext cx="1320336" cy="10838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Load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 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L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 smtClean="0">
                <a:latin typeface="Calibri"/>
                <a:ea typeface="Calibri"/>
                <a:cs typeface="Times New Roman"/>
              </a:rPr>
              <a:t>V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V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R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>
                <a:latin typeface="Calibri"/>
                <a:ea typeface="Calibri"/>
                <a:cs typeface="Times New Roman"/>
              </a:rPr>
              <a:t>R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611921" y="2177245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31376" y="2173452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608398" y="2595863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210320" y="2595863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6123" y="1260698"/>
            <a:ext cx="1463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AC source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2600" y="3416300"/>
            <a:ext cx="68763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Actually –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NO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Source 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sees load (Z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“through” the cable 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eff</a:t>
            </a:r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Max power transfer when 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eff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700" y="4813300"/>
            <a:ext cx="9163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But power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lost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in cable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 → can be significant for ~ km’s of cable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9923" y="1823862"/>
            <a:ext cx="9076395" cy="4620535"/>
            <a:chOff x="99923" y="1823862"/>
            <a:chExt cx="9076395" cy="4620535"/>
          </a:xfrm>
        </p:grpSpPr>
        <p:grpSp>
          <p:nvGrpSpPr>
            <p:cNvPr id="17" name="Group 16"/>
            <p:cNvGrpSpPr/>
            <p:nvPr/>
          </p:nvGrpSpPr>
          <p:grpSpPr>
            <a:xfrm>
              <a:off x="2032000" y="1823862"/>
              <a:ext cx="5326906" cy="1376538"/>
              <a:chOff x="2032000" y="1823862"/>
              <a:chExt cx="5326906" cy="1376538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2032000" y="1834199"/>
                <a:ext cx="1193800" cy="1366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→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</a:p>
              <a:p>
                <a:pPr algn="ctr"/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i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→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65106" y="1823862"/>
                <a:ext cx="1193800" cy="1366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→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en-US" sz="3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i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→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99923" y="5613400"/>
              <a:ext cx="907639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Transformers are used to </a:t>
              </a:r>
              <a:r>
                <a:rPr lang="en-US" sz="2400" i="1" u="sng" dirty="0" smtClean="0">
                  <a:latin typeface="Times New Roman" pitchFamily="18" charset="0"/>
                  <a:cs typeface="Times New Roman" pitchFamily="18" charset="0"/>
                </a:rPr>
                <a:t>step UP V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sz="2400" i="1" u="sng" dirty="0" smtClean="0">
                  <a:latin typeface="Times New Roman" pitchFamily="18" charset="0"/>
                  <a:cs typeface="Times New Roman" pitchFamily="18" charset="0"/>
                </a:rPr>
                <a:t>step </a:t>
              </a:r>
              <a:r>
                <a:rPr lang="en-US" sz="2400" i="1" u="sng" smtClean="0">
                  <a:latin typeface="Times New Roman" pitchFamily="18" charset="0"/>
                  <a:cs typeface="Times New Roman" pitchFamily="18" charset="0"/>
                </a:rPr>
                <a:t>down i</a:t>
              </a:r>
              <a:r>
                <a:rPr lang="en-US" sz="2400" i="1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at source</a:t>
              </a:r>
            </a:p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(Substation) transformers are used at load to </a:t>
              </a:r>
              <a:r>
                <a:rPr lang="en-US" sz="2400" i="1" u="sng" dirty="0" smtClean="0">
                  <a:latin typeface="Times New Roman" pitchFamily="18" charset="0"/>
                  <a:cs typeface="Times New Roman" pitchFamily="18" charset="0"/>
                </a:rPr>
                <a:t>step down V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sz="2400" i="1" u="sng" dirty="0" smtClean="0">
                  <a:latin typeface="Times New Roman" pitchFamily="18" charset="0"/>
                  <a:cs typeface="Times New Roman" pitchFamily="18" charset="0"/>
                </a:rPr>
                <a:t>step UP 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820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Signal</a:t>
            </a:r>
            <a:r>
              <a:rPr lang="en-US" dirty="0" smtClean="0"/>
              <a:t> transfer requires more thought 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91585" y="1834199"/>
            <a:ext cx="1319985" cy="9556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Source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US" i="1" baseline="-25000" dirty="0">
                <a:effectLst/>
                <a:latin typeface="Calibri"/>
                <a:ea typeface="Calibri"/>
                <a:cs typeface="Times New Roman"/>
              </a:rPr>
            </a:b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(V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)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903092" y="2083982"/>
            <a:ext cx="1321280" cy="6370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Cable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0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7611682" y="1847366"/>
            <a:ext cx="1320336" cy="10838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Load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 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L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 smtClean="0">
                <a:latin typeface="Calibri"/>
                <a:ea typeface="Calibri"/>
                <a:cs typeface="Times New Roman"/>
              </a:rPr>
              <a:t>V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V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R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>
                <a:latin typeface="Calibri"/>
                <a:ea typeface="Calibri"/>
                <a:cs typeface="Times New Roman"/>
              </a:rPr>
              <a:t>R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611921" y="2177245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31376" y="2173452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608398" y="2595863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210320" y="2595863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6123" y="1260698"/>
            <a:ext cx="1463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AC source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7277" y="3430588"/>
            <a:ext cx="7452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Signal being transmitted in the cable has the general form: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8777" y="3936994"/>
            <a:ext cx="8596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Voltage: e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el-GR" sz="2400" i="1" baseline="30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 err="1" smtClean="0"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l-GR" sz="2400" i="1" baseline="30000" dirty="0">
                <a:latin typeface="Times New Roman" pitchFamily="18" charset="0"/>
                <a:cs typeface="Times New Roman" pitchFamily="18" charset="0"/>
              </a:rPr>
              <a:t> β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for a harmonic signal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(ignoring the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l-GR" sz="2400" i="1" baseline="30000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part)</a:t>
            </a:r>
            <a:endParaRPr lang="en-US" sz="2400" i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15637" y="4958080"/>
                <a:ext cx="8321252" cy="941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𝛽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𝐿𝐶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𝑅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𝑗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𝜔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𝐿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)(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𝐺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𝑗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𝜔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𝑖𝑠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𝑡h𝑒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𝑝𝑟𝑜𝑝𝑎𝑔𝑎𝑡𝑖𝑜𝑛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𝑠𝑝𝑒𝑒𝑑</m:t>
                      </m:r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637" y="4958080"/>
                <a:ext cx="8321252" cy="941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2120149" y="4344698"/>
            <a:ext cx="114300" cy="1606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3266847" y="4340577"/>
            <a:ext cx="215900" cy="160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4086" y="4486630"/>
            <a:ext cx="197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Forward wave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36281" y="4505339"/>
            <a:ext cx="2034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Reflected wave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869831" y="5862005"/>
            <a:ext cx="114300" cy="1606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937647" y="5856120"/>
            <a:ext cx="215900" cy="160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07958" y="5911530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Lossless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377602" y="5905800"/>
            <a:ext cx="3704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Lossy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(cf. Slide 3)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~ 1/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903092" y="1722363"/>
            <a:ext cx="22945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045597" y="1313730"/>
            <a:ext cx="180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co-ordinate z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715000" y="5862005"/>
            <a:ext cx="1143000" cy="6276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929800" y="5860459"/>
            <a:ext cx="21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High frequency</a:t>
            </a: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ignals travel slower</a:t>
            </a:r>
          </a:p>
        </p:txBody>
      </p:sp>
    </p:spTree>
    <p:extLst>
      <p:ext uri="{BB962C8B-B14F-4D97-AF65-F5344CB8AC3E}">
        <p14:creationId xmlns:p14="http://schemas.microsoft.com/office/powerpoint/2010/main" val="36958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For a </a:t>
            </a:r>
            <a:r>
              <a:rPr lang="en-US" b="1" dirty="0" smtClean="0"/>
              <a:t>source</a:t>
            </a:r>
            <a:r>
              <a:rPr lang="en-US" dirty="0" smtClean="0"/>
              <a:t> </a:t>
            </a:r>
            <a:r>
              <a:rPr lang="en-US" b="1" dirty="0" smtClean="0"/>
              <a:t>signal (V</a:t>
            </a:r>
            <a:r>
              <a:rPr lang="en-US" b="1" baseline="-25000" dirty="0" smtClean="0"/>
              <a:t>g</a:t>
            </a:r>
            <a:r>
              <a:rPr lang="en-US" b="1" dirty="0" smtClean="0"/>
              <a:t>, I) </a:t>
            </a:r>
            <a:r>
              <a:rPr lang="en-US" dirty="0" smtClean="0"/>
              <a:t>what is the final </a:t>
            </a:r>
            <a:r>
              <a:rPr lang="en-US" b="1" dirty="0" smtClean="0"/>
              <a:t>signal (V,I)</a:t>
            </a:r>
            <a:r>
              <a:rPr lang="en-US" dirty="0" smtClean="0"/>
              <a:t> delivered to the load?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370839" y="1244599"/>
            <a:ext cx="5448300" cy="2447925"/>
            <a:chOff x="1701039" y="1333499"/>
            <a:chExt cx="5448300" cy="244792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039" y="1333499"/>
              <a:ext cx="5448300" cy="2447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3335770" y="2339912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i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900640" y="2339912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46100" y="3810000"/>
            <a:ext cx="7233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Must satisfy boundary conditions at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z=0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 = -l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6100" y="4660900"/>
            <a:ext cx="7494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At z=0, we have already satisfied : V(z) =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el-GR" sz="2400" i="1" baseline="300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 err="1"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l-GR" sz="2400" i="1" baseline="30000" dirty="0">
                <a:latin typeface="Times New Roman" pitchFamily="18" charset="0"/>
                <a:cs typeface="Times New Roman" pitchFamily="18" charset="0"/>
              </a:rPr>
              <a:t> β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5780" y="5372100"/>
            <a:ext cx="5881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At z=-l, we must have :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 err="1" smtClean="0"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l-GR" sz="2400" i="1" baseline="30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el-GR" sz="2400" i="1" baseline="30000" dirty="0" smtClean="0">
                <a:latin typeface="Times New Roman" pitchFamily="18" charset="0"/>
                <a:cs typeface="Times New Roman" pitchFamily="18" charset="0"/>
              </a:rPr>
              <a:t> β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83500" y="1371600"/>
            <a:ext cx="15440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Lossless: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same</a:t>
            </a:r>
            <a:br>
              <a:rPr lang="en-US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across 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changes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4293185" y="5122565"/>
            <a:ext cx="4493141" cy="1422400"/>
            <a:chOff x="4293185" y="5122565"/>
            <a:chExt cx="4493141" cy="1422400"/>
          </a:xfrm>
        </p:grpSpPr>
        <p:grpSp>
          <p:nvGrpSpPr>
            <p:cNvPr id="23" name="Group 22"/>
            <p:cNvGrpSpPr/>
            <p:nvPr/>
          </p:nvGrpSpPr>
          <p:grpSpPr>
            <a:xfrm>
              <a:off x="5997160" y="5122565"/>
              <a:ext cx="2789166" cy="1422400"/>
              <a:chOff x="5997160" y="4868565"/>
              <a:chExt cx="2789166" cy="1422400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 flipH="1" flipV="1">
                <a:off x="5997160" y="4868565"/>
                <a:ext cx="1782010" cy="960735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7149339" y="5829300"/>
                <a:ext cx="1636987" cy="461665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What is V</a:t>
                </a:r>
                <a:r>
                  <a:rPr lang="en-US" sz="2400" i="1" baseline="-25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?</a:t>
                </a:r>
              </a:p>
            </p:txBody>
          </p:sp>
        </p:grpSp>
        <p:cxnSp>
          <p:nvCxnSpPr>
            <p:cNvPr id="36" name="Straight Arrow Connector 35"/>
            <p:cNvCxnSpPr/>
            <p:nvPr/>
          </p:nvCxnSpPr>
          <p:spPr>
            <a:xfrm flipH="1" flipV="1">
              <a:off x="4293185" y="5829302"/>
              <a:ext cx="2856154" cy="28386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4816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Signal</a:t>
            </a:r>
            <a:r>
              <a:rPr lang="en-US" dirty="0" smtClean="0"/>
              <a:t> transmission depends on </a:t>
            </a:r>
            <a:br>
              <a:rPr lang="en-US" dirty="0" smtClean="0"/>
            </a:br>
            <a:r>
              <a:rPr lang="en-US" i="1" dirty="0" smtClean="0"/>
              <a:t>all</a:t>
            </a:r>
            <a:r>
              <a:rPr lang="en-US" dirty="0" smtClean="0"/>
              <a:t> the circuit elements (in a bad way!)</a:t>
            </a:r>
            <a:endParaRPr lang="en-US" b="1" i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701039" y="1244599"/>
            <a:ext cx="5448300" cy="2447925"/>
            <a:chOff x="1701039" y="1333499"/>
            <a:chExt cx="5448300" cy="244792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039" y="1333499"/>
              <a:ext cx="5448300" cy="2447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3327386" y="2314512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902960" y="2355724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007992" y="3960167"/>
            <a:ext cx="5569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Use KVL to express 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in terms of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9800" y="4828232"/>
            <a:ext cx="3206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 V(z=-l) +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(z=-l)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9800" y="5639494"/>
            <a:ext cx="6101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= 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 err="1"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l-GR" sz="2400" i="1" baseline="300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el-GR" sz="2400" i="1" baseline="30000" dirty="0">
                <a:latin typeface="Times New Roman" pitchFamily="18" charset="0"/>
                <a:cs typeface="Times New Roman" pitchFamily="18" charset="0"/>
              </a:rPr>
              <a:t> β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/Z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 err="1" smtClean="0"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l-GR" sz="2400" i="1" baseline="300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el-GR" sz="2400" i="1" baseline="30000" dirty="0">
                <a:latin typeface="Times New Roman" pitchFamily="18" charset="0"/>
                <a:cs typeface="Times New Roman" pitchFamily="18" charset="0"/>
              </a:rPr>
              <a:t> β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57515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Signal</a:t>
            </a:r>
            <a:r>
              <a:rPr lang="en-US" dirty="0" smtClean="0"/>
              <a:t> transmission depends on </a:t>
            </a:r>
            <a:br>
              <a:rPr lang="en-US" dirty="0" smtClean="0"/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dirty="0" smtClean="0"/>
              <a:t> </a:t>
            </a:r>
            <a:r>
              <a:rPr lang="en-US" dirty="0" smtClean="0"/>
              <a:t>(complex)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Z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0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701039" y="1244599"/>
            <a:ext cx="5448300" cy="2447925"/>
            <a:chOff x="1701039" y="1333499"/>
            <a:chExt cx="5448300" cy="244792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039" y="1333499"/>
              <a:ext cx="5448300" cy="2447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3327386" y="2314512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902960" y="2355724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51013" y="5628878"/>
            <a:ext cx="6101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= 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 err="1"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l-GR" sz="2400" i="1" baseline="300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el-GR" sz="2400" i="1" baseline="30000" dirty="0">
                <a:latin typeface="Times New Roman" pitchFamily="18" charset="0"/>
                <a:cs typeface="Times New Roman" pitchFamily="18" charset="0"/>
              </a:rPr>
              <a:t> β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/Z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 err="1" smtClean="0"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l-GR" sz="2400" i="1" baseline="300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el-GR" sz="2400" i="1" baseline="30000" dirty="0">
                <a:latin typeface="Times New Roman" pitchFamily="18" charset="0"/>
                <a:cs typeface="Times New Roman" pitchFamily="18" charset="0"/>
              </a:rPr>
              <a:t> β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53553" y="3837284"/>
            <a:ext cx="8236894" cy="1591965"/>
            <a:chOff x="279400" y="4864100"/>
            <a:chExt cx="8236894" cy="1591965"/>
          </a:xfrm>
        </p:grpSpPr>
        <p:sp>
          <p:nvSpPr>
            <p:cNvPr id="6" name="TextBox 5"/>
            <p:cNvSpPr txBox="1"/>
            <p:nvPr/>
          </p:nvSpPr>
          <p:spPr>
            <a:xfrm>
              <a:off x="279400" y="4864100"/>
              <a:ext cx="17203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Solve to get: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1605788" y="5325765"/>
                  <a:ext cx="4959948" cy="8883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𝑔</m:t>
                            </m:r>
                          </m:sub>
                        </m:sSub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𝑗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𝛽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𝑙</m:t>
                            </m:r>
                          </m:sup>
                        </m:sSup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0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1+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Γ</m:t>
                                </m:r>
                              </m:e>
                            </m:d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+ 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𝑔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4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cs typeface="Times New Roman" pitchFamily="18" charset="0"/>
                                  </a:rPr>
                                  <m:t>Γ</m:t>
                                </m:r>
                              </m:e>
                            </m:d>
                          </m:den>
                        </m:f>
                      </m:oMath>
                    </m:oMathPara>
                  </a14:m>
                  <a:endParaRPr lang="en-US" sz="2400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5788" y="5325765"/>
                  <a:ext cx="4959948" cy="88832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Arrow Connector 11"/>
            <p:cNvCxnSpPr/>
            <p:nvPr/>
          </p:nvCxnSpPr>
          <p:spPr>
            <a:xfrm>
              <a:off x="6329680" y="5994400"/>
              <a:ext cx="972820" cy="21968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302500" y="5994400"/>
              <a:ext cx="12137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f(Z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,Z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)!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62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Signal</a:t>
            </a:r>
            <a:r>
              <a:rPr lang="en-US" dirty="0" smtClean="0"/>
              <a:t> transmission depends on </a:t>
            </a:r>
            <a:br>
              <a:rPr lang="en-US" dirty="0" smtClean="0"/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dirty="0" smtClean="0"/>
              <a:t> </a:t>
            </a:r>
            <a:r>
              <a:rPr lang="en-US" i="1" dirty="0" smtClean="0"/>
              <a:t>&amp; </a:t>
            </a:r>
            <a:r>
              <a:rPr lang="en-US" dirty="0" smtClean="0"/>
              <a:t>(</a:t>
            </a:r>
            <a:r>
              <a:rPr lang="en-US" dirty="0" smtClean="0"/>
              <a:t>complex)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Z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0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701039" y="1244599"/>
            <a:ext cx="5448300" cy="2447925"/>
            <a:chOff x="1701039" y="1333499"/>
            <a:chExt cx="5448300" cy="244792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039" y="1333499"/>
              <a:ext cx="5448300" cy="2447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3327386" y="2314512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902960" y="2355724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84915" y="4157365"/>
                <a:ext cx="4959948" cy="888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𝑔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𝛽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𝑙</m:t>
                          </m:r>
                        </m:sup>
                      </m:sSup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1+</m:t>
                              </m:r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Γ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+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𝑔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latin typeface="Cambria Math"/>
                                  <a:cs typeface="Times New Roman" pitchFamily="18" charset="0"/>
                                </a:rPr>
                                <m:t>Γ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915" y="4157365"/>
                <a:ext cx="4959948" cy="8883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20700" y="5308600"/>
            <a:ext cx="8261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Even for an ideal lossless cable:</a:t>
            </a:r>
            <a:b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Voltage (and hence current) delivered to load depends on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l, Z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, Z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52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A coaxial cable is modelled as a series LC network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16"/>
          <a:stretch/>
        </p:blipFill>
        <p:spPr bwMode="auto">
          <a:xfrm>
            <a:off x="2522429" y="1164470"/>
            <a:ext cx="4238625" cy="1477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792" y="2789695"/>
            <a:ext cx="52959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49" y="4402164"/>
            <a:ext cx="519112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7669" y="6142517"/>
            <a:ext cx="6869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See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goo.gl/l3p7s7</a:t>
            </a:r>
            <a:r>
              <a:rPr lang="en-US" dirty="0" smtClean="0"/>
              <a:t> for a detailed analysis of a how a cable ‘works’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2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Laboratory 7 – we studied coaxial cables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81837" y="2540765"/>
            <a:ext cx="8640433" cy="1596337"/>
            <a:chOff x="0" y="197814"/>
            <a:chExt cx="4238625" cy="640623"/>
          </a:xfrm>
        </p:grpSpPr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0" y="290049"/>
              <a:ext cx="647528" cy="3835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i="1" dirty="0">
                  <a:effectLst/>
                  <a:latin typeface="Calibri"/>
                  <a:ea typeface="Calibri"/>
                  <a:cs typeface="Times New Roman"/>
                </a:rPr>
                <a:t>  </a:t>
              </a: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Source</a:t>
              </a:r>
              <a:r>
                <a:rPr lang="en-US" dirty="0">
                  <a:latin typeface="Calibri"/>
                  <a:ea typeface="Calibri"/>
                  <a:cs typeface="Times New Roman"/>
                </a:rPr>
                <a:t/>
              </a:r>
              <a:br>
                <a:rPr lang="en-US" dirty="0">
                  <a:latin typeface="Calibri"/>
                  <a:ea typeface="Calibri"/>
                  <a:cs typeface="Times New Roman"/>
                </a:rPr>
              </a:b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Z</a:t>
              </a:r>
              <a:r>
                <a:rPr lang="en-US" i="1" baseline="-25000" dirty="0" smtClean="0">
                  <a:effectLst/>
                  <a:latin typeface="Calibri"/>
                  <a:ea typeface="Calibri"/>
                  <a:cs typeface="Times New Roman"/>
                </a:rPr>
                <a:t>S</a:t>
              </a:r>
              <a:r>
                <a:rPr lang="en-US" i="1" baseline="-25000" dirty="0">
                  <a:effectLst/>
                  <a:latin typeface="Calibri"/>
                  <a:ea typeface="Calibri"/>
                  <a:cs typeface="Times New Roman"/>
                </a:rPr>
                <a:t/>
              </a:r>
              <a:br>
                <a:rPr lang="en-US" i="1" baseline="-25000" dirty="0">
                  <a:effectLst/>
                  <a:latin typeface="Calibri"/>
                  <a:ea typeface="Calibri"/>
                  <a:cs typeface="Times New Roman"/>
                </a:rPr>
              </a:br>
              <a:r>
                <a:rPr lang="en-US" i="1" dirty="0">
                  <a:effectLst/>
                  <a:latin typeface="Calibri"/>
                  <a:ea typeface="Calibri"/>
                  <a:cs typeface="Times New Roman"/>
                </a:rPr>
                <a:t> </a:t>
              </a: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(V</a:t>
              </a:r>
              <a:r>
                <a:rPr lang="en-US" i="1" baseline="-25000" dirty="0" smtClean="0">
                  <a:effectLst/>
                  <a:latin typeface="Calibri"/>
                  <a:ea typeface="Calibri"/>
                  <a:cs typeface="Times New Roman"/>
                </a:rPr>
                <a:t>S</a:t>
              </a: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 I</a:t>
              </a:r>
              <a:r>
                <a:rPr lang="en-US" i="1" baseline="-25000" dirty="0" smtClean="0">
                  <a:effectLst/>
                  <a:latin typeface="Calibri"/>
                  <a:ea typeface="Calibri"/>
                  <a:cs typeface="Times New Roman"/>
                </a:rPr>
                <a:t>s</a:t>
              </a: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)</a:t>
              </a:r>
              <a:endParaRPr lang="en-US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1771650" y="197814"/>
              <a:ext cx="648163" cy="64062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i="1" dirty="0">
                  <a:effectLst/>
                  <a:latin typeface="Calibri"/>
                  <a:ea typeface="Calibri"/>
                  <a:cs typeface="Times New Roman"/>
                </a:rPr>
                <a:t>   </a:t>
              </a: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Cable</a:t>
              </a:r>
              <a:r>
                <a:rPr lang="en-US" dirty="0">
                  <a:latin typeface="Calibri"/>
                  <a:ea typeface="Calibri"/>
                  <a:cs typeface="Times New Roman"/>
                </a:rPr>
                <a:t/>
              </a:r>
              <a:br>
                <a:rPr lang="en-US" dirty="0">
                  <a:latin typeface="Calibri"/>
                  <a:ea typeface="Calibri"/>
                  <a:cs typeface="Times New Roman"/>
                </a:rPr>
              </a:b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Z</a:t>
              </a:r>
              <a:r>
                <a:rPr lang="en-US" i="1" baseline="-25000" dirty="0" smtClean="0">
                  <a:effectLst/>
                  <a:latin typeface="Calibri"/>
                  <a:ea typeface="Calibri"/>
                  <a:cs typeface="Times New Roman"/>
                </a:rPr>
                <a:t>0</a:t>
              </a:r>
              <a:r>
                <a:rPr lang="en-US" i="1" baseline="-25000" dirty="0">
                  <a:effectLst/>
                  <a:latin typeface="Calibri"/>
                  <a:ea typeface="Calibri"/>
                  <a:cs typeface="Times New Roman"/>
                </a:rPr>
                <a:t/>
              </a:r>
              <a:br>
                <a:rPr lang="en-US" i="1" baseline="-25000" dirty="0">
                  <a:effectLst/>
                  <a:latin typeface="Calibri"/>
                  <a:ea typeface="Calibri"/>
                  <a:cs typeface="Times New Roman"/>
                </a:rPr>
              </a:br>
              <a:r>
                <a:rPr lang="en-US" i="1" baseline="-250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  <a:r>
                <a:rPr lang="en-US" dirty="0">
                  <a:effectLst/>
                  <a:latin typeface="Calibri"/>
                  <a:ea typeface="Calibri"/>
                  <a:cs typeface="Times New Roman"/>
                </a:rPr>
                <a:t> (DUT)</a:t>
              </a:r>
            </a:p>
          </p:txBody>
        </p:sp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3590925" y="295333"/>
              <a:ext cx="647700" cy="4349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i="1" dirty="0">
                  <a:effectLst/>
                  <a:latin typeface="Calibri"/>
                  <a:ea typeface="Calibri"/>
                  <a:cs typeface="Times New Roman"/>
                </a:rPr>
                <a:t>  </a:t>
              </a: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Load</a:t>
              </a:r>
              <a:r>
                <a:rPr lang="en-US" dirty="0">
                  <a:latin typeface="Calibri"/>
                  <a:ea typeface="Calibri"/>
                  <a:cs typeface="Times New Roman"/>
                </a:rPr>
                <a:t/>
              </a:r>
              <a:br>
                <a:rPr lang="en-US" dirty="0">
                  <a:latin typeface="Calibri"/>
                  <a:ea typeface="Calibri"/>
                  <a:cs typeface="Times New Roman"/>
                </a:rPr>
              </a:b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 Z</a:t>
              </a:r>
              <a:r>
                <a:rPr lang="en-US" i="1" baseline="-25000" dirty="0" smtClean="0">
                  <a:effectLst/>
                  <a:latin typeface="Calibri"/>
                  <a:ea typeface="Calibri"/>
                  <a:cs typeface="Times New Roman"/>
                </a:rPr>
                <a:t>L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i="1" dirty="0" smtClean="0">
                  <a:latin typeface="Calibri"/>
                  <a:ea typeface="Calibri"/>
                  <a:cs typeface="Times New Roman"/>
                </a:rPr>
                <a:t>V</a:t>
              </a:r>
              <a:r>
                <a:rPr lang="en-US" i="1" baseline="-25000" dirty="0" smtClean="0">
                  <a:latin typeface="Calibri"/>
                  <a:ea typeface="Calibri"/>
                  <a:cs typeface="Times New Roman"/>
                </a:rPr>
                <a:t>s</a:t>
              </a:r>
              <a:r>
                <a:rPr lang="en-US" i="1" dirty="0" smtClean="0">
                  <a:latin typeface="Calibri"/>
                  <a:ea typeface="Calibri"/>
                  <a:cs typeface="Times New Roman"/>
                </a:rPr>
                <a:t> I</a:t>
              </a:r>
              <a:r>
                <a:rPr lang="en-US" i="1" baseline="-25000" dirty="0" smtClean="0">
                  <a:latin typeface="Calibri"/>
                  <a:ea typeface="Calibri"/>
                  <a:cs typeface="Times New Roman"/>
                </a:rPr>
                <a:t>s</a:t>
              </a:r>
              <a:r>
                <a:rPr lang="en-US" i="1" dirty="0" smtClean="0">
                  <a:latin typeface="Calibri"/>
                  <a:ea typeface="Calibri"/>
                  <a:cs typeface="Times New Roman"/>
                </a:rPr>
                <a:t> V</a:t>
              </a:r>
              <a:r>
                <a:rPr lang="en-US" i="1" baseline="-25000" dirty="0" smtClean="0">
                  <a:latin typeface="Calibri"/>
                  <a:ea typeface="Calibri"/>
                  <a:cs typeface="Times New Roman"/>
                </a:rPr>
                <a:t>R</a:t>
              </a:r>
              <a:r>
                <a:rPr lang="en-US" i="1" dirty="0" smtClean="0">
                  <a:latin typeface="Calibri"/>
                  <a:ea typeface="Calibri"/>
                  <a:cs typeface="Times New Roman"/>
                </a:rPr>
                <a:t> I</a:t>
              </a:r>
              <a:r>
                <a:rPr lang="en-US" i="1" baseline="-25000" dirty="0">
                  <a:latin typeface="Calibri"/>
                  <a:ea typeface="Calibri"/>
                  <a:cs typeface="Times New Roman"/>
                </a:rPr>
                <a:t>R</a:t>
              </a:r>
              <a:endParaRPr lang="en-US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647700" y="427716"/>
              <a:ext cx="11239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2423249" y="426194"/>
              <a:ext cx="11715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645972" y="595711"/>
              <a:ext cx="11239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2412920" y="595711"/>
              <a:ext cx="11715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465767" y="4299928"/>
            <a:ext cx="2572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Device Under Test</a:t>
            </a:r>
          </a:p>
        </p:txBody>
      </p:sp>
    </p:spTree>
    <p:extLst>
      <p:ext uri="{BB962C8B-B14F-4D97-AF65-F5344CB8AC3E}">
        <p14:creationId xmlns:p14="http://schemas.microsoft.com/office/powerpoint/2010/main" val="32172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Each device must obey Ohm’s law V=I∙Z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81837" y="2770601"/>
            <a:ext cx="1319985" cy="9556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Source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US" i="1" baseline="-25000" dirty="0">
                <a:effectLst/>
                <a:latin typeface="Calibri"/>
                <a:ea typeface="Calibri"/>
                <a:cs typeface="Times New Roman"/>
              </a:rPr>
            </a:b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(V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)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993344" y="2540765"/>
            <a:ext cx="1321280" cy="15963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Cable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0</a:t>
            </a: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US" i="1" baseline="-25000" dirty="0">
                <a:effectLst/>
                <a:latin typeface="Calibri"/>
                <a:ea typeface="Calibri"/>
                <a:cs typeface="Times New Roman"/>
              </a:rPr>
            </a:b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dirty="0">
                <a:effectLst/>
                <a:latin typeface="Calibri"/>
                <a:ea typeface="Calibri"/>
                <a:cs typeface="Times New Roman"/>
              </a:rPr>
              <a:t> (DUT)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7701934" y="2783768"/>
            <a:ext cx="1320336" cy="10838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Load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 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L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 smtClean="0">
                <a:latin typeface="Calibri"/>
                <a:ea typeface="Calibri"/>
                <a:cs typeface="Times New Roman"/>
              </a:rPr>
              <a:t>V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V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R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>
                <a:latin typeface="Calibri"/>
                <a:ea typeface="Calibri"/>
                <a:cs typeface="Times New Roman"/>
              </a:rPr>
              <a:t>R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02173" y="3113647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21628" y="3109854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698650" y="3532265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300572" y="3532265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465767" y="4299928"/>
            <a:ext cx="2572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Device Under Test</a:t>
            </a:r>
          </a:p>
        </p:txBody>
      </p:sp>
      <p:sp>
        <p:nvSpPr>
          <p:cNvPr id="2" name="Oval 1"/>
          <p:cNvSpPr/>
          <p:nvPr/>
        </p:nvSpPr>
        <p:spPr>
          <a:xfrm>
            <a:off x="7224717" y="302895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7229475" y="341233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11" y="302220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5753111" y="344082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530611" y="301841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3530611" y="343703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962161" y="301841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1962161" y="343703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575550" y="21971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2 terminals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1600" y="20791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terminals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6375" y="21971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2 terminals</a:t>
            </a:r>
          </a:p>
        </p:txBody>
      </p:sp>
    </p:spTree>
    <p:extLst>
      <p:ext uri="{BB962C8B-B14F-4D97-AF65-F5344CB8AC3E}">
        <p14:creationId xmlns:p14="http://schemas.microsoft.com/office/powerpoint/2010/main" val="104024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i="1" dirty="0" smtClean="0"/>
              <a:t>Z</a:t>
            </a:r>
            <a:r>
              <a:rPr lang="en-US" i="1" baseline="-25000" dirty="0" smtClean="0"/>
              <a:t>L</a:t>
            </a:r>
            <a:r>
              <a:rPr lang="en-US" i="1" dirty="0" smtClean="0"/>
              <a:t> – two terminal device</a:t>
            </a:r>
            <a:endParaRPr lang="en-US" i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7701934" y="2783768"/>
            <a:ext cx="1320336" cy="10838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Load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 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L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 smtClean="0">
                <a:latin typeface="Calibri"/>
                <a:ea typeface="Calibri"/>
                <a:cs typeface="Times New Roman"/>
              </a:rPr>
              <a:t>V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V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R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>
                <a:latin typeface="Calibri"/>
                <a:ea typeface="Calibri"/>
                <a:cs typeface="Times New Roman"/>
              </a:rPr>
              <a:t>R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321628" y="3109854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300572" y="3532265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7224717" y="302895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7229475" y="341233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575550" y="21971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2 terminals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539738" y="4316095"/>
                <a:ext cx="18476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738" y="4316095"/>
                <a:ext cx="1847622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630543" y="4843820"/>
                <a:ext cx="16460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𝐼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0543" y="4843820"/>
                <a:ext cx="1646027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39192" y="5548670"/>
                <a:ext cx="1985864" cy="846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192" y="5548670"/>
                <a:ext cx="1985864" cy="84619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70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i="1" dirty="0" smtClean="0"/>
              <a:t>Z</a:t>
            </a:r>
            <a:r>
              <a:rPr lang="en-US" i="1" baseline="-25000" dirty="0" smtClean="0"/>
              <a:t>0</a:t>
            </a:r>
            <a:r>
              <a:rPr lang="en-US" i="1" dirty="0" smtClean="0"/>
              <a:t> </a:t>
            </a:r>
            <a:r>
              <a:rPr lang="en-US" dirty="0" smtClean="0"/>
              <a:t>:superposition (output terminals)</a:t>
            </a:r>
            <a:endParaRPr lang="en-US" i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993344" y="2540765"/>
            <a:ext cx="1321280" cy="15963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Cable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0</a:t>
            </a: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US" i="1" baseline="-25000" dirty="0">
                <a:effectLst/>
                <a:latin typeface="Calibri"/>
                <a:ea typeface="Calibri"/>
                <a:cs typeface="Times New Roman"/>
              </a:rPr>
            </a:b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dirty="0">
                <a:effectLst/>
                <a:latin typeface="Calibri"/>
                <a:ea typeface="Calibri"/>
                <a:cs typeface="Times New Roman"/>
              </a:rPr>
              <a:t> (DUT)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02173" y="3113647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21628" y="3109854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698650" y="3532265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300572" y="3532265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753111" y="302220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5753111" y="344082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911600" y="20791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terminals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651892" y="5548670"/>
                <a:ext cx="1985864" cy="846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892" y="5548670"/>
                <a:ext cx="1985864" cy="846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46792" y="5328773"/>
                <a:ext cx="1550296" cy="844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792" y="5328773"/>
                <a:ext cx="1550296" cy="8442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70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i="1" dirty="0"/>
              <a:t>Z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dirty="0"/>
              <a:t>:superposition </a:t>
            </a:r>
            <a:r>
              <a:rPr lang="en-US" dirty="0" smtClean="0"/>
              <a:t>(input </a:t>
            </a:r>
            <a:r>
              <a:rPr lang="en-US" dirty="0"/>
              <a:t>terminals)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993344" y="2540765"/>
            <a:ext cx="1321280" cy="15963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Cable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0</a:t>
            </a: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US" i="1" baseline="-25000" dirty="0">
                <a:effectLst/>
                <a:latin typeface="Calibri"/>
                <a:ea typeface="Calibri"/>
                <a:cs typeface="Times New Roman"/>
              </a:rPr>
            </a:b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dirty="0">
                <a:effectLst/>
                <a:latin typeface="Calibri"/>
                <a:ea typeface="Calibri"/>
                <a:cs typeface="Times New Roman"/>
              </a:rPr>
              <a:t> (DUT)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02173" y="3113647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21628" y="3109854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698650" y="3532265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300572" y="3532265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11600" y="20791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terminals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651892" y="5548670"/>
                <a:ext cx="1985864" cy="846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892" y="5548670"/>
                <a:ext cx="1985864" cy="846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46792" y="5366873"/>
                <a:ext cx="1550296" cy="844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792" y="5366873"/>
                <a:ext cx="1550296" cy="8442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/>
          <p:cNvSpPr/>
          <p:nvPr/>
        </p:nvSpPr>
        <p:spPr>
          <a:xfrm>
            <a:off x="3371861" y="301197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371861" y="3430588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72192" y="4447591"/>
                <a:ext cx="1338315" cy="846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192" y="4447591"/>
                <a:ext cx="1338315" cy="84657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54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Solve to get reflection co-</a:t>
            </a:r>
            <a:r>
              <a:rPr lang="en-US" dirty="0" err="1" smtClean="0"/>
              <a:t>eff</a:t>
            </a:r>
            <a:r>
              <a:rPr lang="en-US" dirty="0" smtClean="0"/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651892" y="5548670"/>
                <a:ext cx="1985864" cy="846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892" y="5548670"/>
                <a:ext cx="1985864" cy="846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46792" y="5366873"/>
                <a:ext cx="1550296" cy="844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792" y="5366873"/>
                <a:ext cx="1550296" cy="8442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72191" y="4447591"/>
                <a:ext cx="1338315" cy="846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191" y="4447591"/>
                <a:ext cx="1338315" cy="84657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6092" y="1329690"/>
                <a:ext cx="4884414" cy="84657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𝑊𝑒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𝑎𝑟𝑒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𝑙𝑜𝑜𝑘𝑖𝑛𝑔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𝑓𝑜𝑟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2400" b="0" i="1" smtClean="0">
                          <a:latin typeface="Cambria Math"/>
                          <a:cs typeface="Times New Roman" pitchFamily="18" charset="0"/>
                        </a:rPr>
                        <m:t>Γ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92" y="1329690"/>
                <a:ext cx="4884414" cy="84657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55877" y="2135173"/>
                <a:ext cx="2181879" cy="861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cs typeface="Times New Roman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(1−</m:t>
                          </m:r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cs typeface="Times New Roman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5877" y="2135173"/>
                <a:ext cx="2181879" cy="86132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631000" y="3026745"/>
                <a:ext cx="2370201" cy="861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cs typeface="Times New Roman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(1−</m:t>
                          </m:r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cs typeface="Times New Roman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000" y="3026745"/>
                <a:ext cx="2370201" cy="86132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0299" y="4676515"/>
                <a:ext cx="1825179" cy="846514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 smtClean="0">
                          <a:latin typeface="Cambria Math"/>
                          <a:cs typeface="Times New Roman" pitchFamily="18" charset="0"/>
                        </a:rPr>
                        <m:t>Γ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99" y="4676515"/>
                <a:ext cx="1825179" cy="8465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 flipV="1">
            <a:off x="7785100" y="3263900"/>
            <a:ext cx="25400" cy="210297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497088" y="2590535"/>
            <a:ext cx="755198" cy="330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527300" y="3888071"/>
            <a:ext cx="969086" cy="69662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497088" y="3026745"/>
            <a:ext cx="1640312" cy="1844135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73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DC v/s AC </a:t>
            </a:r>
            <a:r>
              <a:rPr lang="en-US" dirty="0" smtClean="0"/>
              <a:t>power transfer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91585" y="1834199"/>
            <a:ext cx="1319985" cy="9556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Source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US" i="1" baseline="-25000" dirty="0">
                <a:effectLst/>
                <a:latin typeface="Calibri"/>
                <a:ea typeface="Calibri"/>
                <a:cs typeface="Times New Roman"/>
              </a:rPr>
            </a:b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(V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)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903092" y="1604363"/>
            <a:ext cx="1321280" cy="15963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Cable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0</a:t>
            </a: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US" i="1" baseline="-25000" dirty="0">
                <a:effectLst/>
                <a:latin typeface="Calibri"/>
                <a:ea typeface="Calibri"/>
                <a:cs typeface="Times New Roman"/>
              </a:rPr>
            </a:br>
            <a:r>
              <a:rPr lang="en-US" i="1" baseline="-250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dirty="0">
                <a:effectLst/>
                <a:latin typeface="Calibri"/>
                <a:ea typeface="Calibri"/>
                <a:cs typeface="Times New Roman"/>
              </a:rPr>
              <a:t> (DUT)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7611682" y="1847366"/>
            <a:ext cx="1320336" cy="10838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Load</a:t>
            </a:r>
            <a:r>
              <a:rPr lang="en-US" dirty="0">
                <a:latin typeface="Calibri"/>
                <a:ea typeface="Calibri"/>
                <a:cs typeface="Times New Roman"/>
              </a:rPr>
              <a:t/>
            </a:r>
            <a:br>
              <a:rPr lang="en-US" dirty="0">
                <a:latin typeface="Calibri"/>
                <a:ea typeface="Calibri"/>
                <a:cs typeface="Times New Roman"/>
              </a:rPr>
            </a:br>
            <a:r>
              <a:rPr lang="en-US" i="1" dirty="0" smtClean="0">
                <a:effectLst/>
                <a:latin typeface="Calibri"/>
                <a:ea typeface="Calibri"/>
                <a:cs typeface="Times New Roman"/>
              </a:rPr>
              <a:t> Z</a:t>
            </a:r>
            <a:r>
              <a:rPr lang="en-US" i="1" baseline="-25000" dirty="0" smtClean="0">
                <a:effectLst/>
                <a:latin typeface="Calibri"/>
                <a:ea typeface="Calibri"/>
                <a:cs typeface="Times New Roman"/>
              </a:rPr>
              <a:t>L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i="1" dirty="0" smtClean="0">
                <a:latin typeface="Calibri"/>
                <a:ea typeface="Calibri"/>
                <a:cs typeface="Times New Roman"/>
              </a:rPr>
              <a:t>V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s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V</a:t>
            </a:r>
            <a:r>
              <a:rPr lang="en-US" i="1" baseline="-25000" dirty="0" smtClean="0">
                <a:latin typeface="Calibri"/>
                <a:ea typeface="Calibri"/>
                <a:cs typeface="Times New Roman"/>
              </a:rPr>
              <a:t>R</a:t>
            </a:r>
            <a:r>
              <a:rPr lang="en-US" i="1" dirty="0" smtClean="0">
                <a:latin typeface="Calibri"/>
                <a:ea typeface="Calibri"/>
                <a:cs typeface="Times New Roman"/>
              </a:rPr>
              <a:t> I</a:t>
            </a:r>
            <a:r>
              <a:rPr lang="en-US" i="1" baseline="-25000" dirty="0">
                <a:latin typeface="Calibri"/>
                <a:ea typeface="Calibri"/>
                <a:cs typeface="Times New Roman"/>
              </a:rPr>
              <a:t>R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611921" y="2177245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31376" y="2173452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608398" y="2595863"/>
            <a:ext cx="2291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210320" y="2595863"/>
            <a:ext cx="2388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6123" y="1260698"/>
            <a:ext cx="1463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AC source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879098" y="4374515"/>
            <a:ext cx="2404745" cy="1791970"/>
            <a:chOff x="0" y="0"/>
            <a:chExt cx="2404745" cy="1790700"/>
          </a:xfrm>
        </p:grpSpPr>
        <p:grpSp>
          <p:nvGrpSpPr>
            <p:cNvPr id="27" name="Group 26"/>
            <p:cNvGrpSpPr/>
            <p:nvPr/>
          </p:nvGrpSpPr>
          <p:grpSpPr>
            <a:xfrm>
              <a:off x="0" y="0"/>
              <a:ext cx="2404745" cy="1673225"/>
              <a:chOff x="0" y="0"/>
              <a:chExt cx="2400300" cy="1676400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67"/>
              <a:stretch/>
            </p:blipFill>
            <p:spPr bwMode="auto">
              <a:xfrm>
                <a:off x="0" y="0"/>
                <a:ext cx="2257425" cy="150495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cxnSp>
            <p:nvCxnSpPr>
              <p:cNvPr id="30" name="Straight Connector 29"/>
              <p:cNvCxnSpPr/>
              <p:nvPr/>
            </p:nvCxnSpPr>
            <p:spPr>
              <a:xfrm>
                <a:off x="76200" y="0"/>
                <a:ext cx="1428750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 Box 2"/>
              <p:cNvSpPr txBox="1">
                <a:spLocks noChangeArrowheads="1"/>
              </p:cNvSpPr>
              <p:nvPr/>
            </p:nvSpPr>
            <p:spPr bwMode="auto">
              <a:xfrm>
                <a:off x="1628775" y="1419225"/>
                <a:ext cx="771525" cy="257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Fig 1</a:t>
                </a:r>
              </a:p>
            </p:txBody>
          </p:sp>
        </p:grpSp>
        <p:sp>
          <p:nvSpPr>
            <p:cNvPr id="28" name="Text Box 23"/>
            <p:cNvSpPr txBox="1"/>
            <p:nvPr/>
          </p:nvSpPr>
          <p:spPr>
            <a:xfrm>
              <a:off x="409575" y="1514475"/>
              <a:ext cx="571500" cy="2762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source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113098" y="3890020"/>
            <a:ext cx="4055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Compare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– DC power transfer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87490" y="4645382"/>
                <a:ext cx="3882665" cy="1148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  <a:cs typeface="Times New Roman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  <a:cs typeface="Times New Roman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𝐿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 (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𝒎𝒂𝒙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en-US" sz="2400" b="1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490" y="4645382"/>
                <a:ext cx="3882665" cy="11485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322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i="1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925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Lecture 8 Review of Co-axial cable impedance</vt:lpstr>
      <vt:lpstr>A coaxial cable is modelled as a series LC network</vt:lpstr>
      <vt:lpstr>Laboratory 7 – we studied coaxial cables</vt:lpstr>
      <vt:lpstr>Each device must obey Ohm’s law V=I∙Z</vt:lpstr>
      <vt:lpstr>ZL – two terminal device</vt:lpstr>
      <vt:lpstr>Z0 :superposition (output terminals)</vt:lpstr>
      <vt:lpstr>Z0 :superposition (input terminals)</vt:lpstr>
      <vt:lpstr>Solve to get reflection co-eff Γ</vt:lpstr>
      <vt:lpstr>DC v/s AC power transfer</vt:lpstr>
      <vt:lpstr>Is AC power transfer better than 0.5?</vt:lpstr>
      <vt:lpstr>Signal transfer requires more thought </vt:lpstr>
      <vt:lpstr>For a source signal (Vg, I) what is the final signal (V,I) delivered to the load?</vt:lpstr>
      <vt:lpstr>Signal transmission depends on  all the circuit elements (in a bad way!)</vt:lpstr>
      <vt:lpstr>Signal transmission depends on  l (complex) ZL, Z0 </vt:lpstr>
      <vt:lpstr>Signal transmission depends on  l &amp; (complex) ZL, Z0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Experimental Particle and Nuclear Physics</dc:title>
  <dc:creator>Pradeep Sarin</dc:creator>
  <cp:lastModifiedBy>Pradeep Sarin</cp:lastModifiedBy>
  <cp:revision>249</cp:revision>
  <cp:lastPrinted>2014-03-18T05:37:45Z</cp:lastPrinted>
  <dcterms:created xsi:type="dcterms:W3CDTF">2006-08-16T00:00:00Z</dcterms:created>
  <dcterms:modified xsi:type="dcterms:W3CDTF">2014-03-18T05:38:15Z</dcterms:modified>
</cp:coreProperties>
</file>