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-76200" y="6515100"/>
            <a:ext cx="92202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52400" y="6553200"/>
            <a:ext cx="9004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EP215 Electronics</a:t>
            </a:r>
            <a:r>
              <a:rPr lang="en-US" sz="1200" i="1" baseline="0" dirty="0" smtClean="0"/>
              <a:t> Lab 1</a:t>
            </a:r>
            <a:r>
              <a:rPr lang="en-US" sz="1200" i="1" dirty="0" smtClean="0"/>
              <a:t>								Slide</a:t>
            </a:r>
            <a:r>
              <a:rPr lang="en-US" sz="1200" i="1" baseline="0" dirty="0" smtClean="0"/>
              <a:t> </a:t>
            </a:r>
            <a:fld id="{274FF273-04BD-48F3-A478-5E3DF13875C7}" type="slidenum">
              <a:rPr lang="en-US" sz="1200" i="1" baseline="0" smtClean="0"/>
              <a:t>‹#›</a:t>
            </a:fld>
            <a:endParaRPr lang="en-US" sz="1200" i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aboutcircuits.com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8013" cy="21637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u="sng" smtClean="0"/>
              <a:t>EP215</a:t>
            </a:r>
            <a:br>
              <a:rPr lang="en-US" sz="4800" u="sng" smtClean="0"/>
            </a:br>
            <a:r>
              <a:rPr lang="en-US" sz="4800" smtClean="0"/>
              <a:t>Electronics Lab 1</a:t>
            </a:r>
          </a:p>
        </p:txBody>
      </p:sp>
      <p:pic>
        <p:nvPicPr>
          <p:cNvPr id="4" name="Picture 4" descr="jailbreaki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194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broken_iph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590800"/>
            <a:ext cx="4467225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667000" y="103188"/>
            <a:ext cx="379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Problem of </a:t>
            </a:r>
            <a:r>
              <a:rPr lang="en-US" sz="3600">
                <a:solidFill>
                  <a:srgbClr val="FF3300"/>
                </a:solidFill>
              </a:rPr>
              <a:t>GND !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1828800"/>
            <a:ext cx="2438400" cy="1905000"/>
            <a:chOff x="0" y="1152"/>
            <a:chExt cx="1536" cy="120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0" y="1152"/>
              <a:ext cx="1536" cy="120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Physical</a:t>
              </a:r>
              <a:br>
                <a:rPr lang="en-US"/>
              </a:br>
              <a:r>
                <a:rPr lang="en-US"/>
                <a:t>Chemical</a:t>
              </a:r>
            </a:p>
            <a:p>
              <a:pPr algn="ctr"/>
              <a:r>
                <a:rPr lang="en-US"/>
                <a:t>System</a:t>
              </a: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384" y="163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657600" y="1731963"/>
            <a:ext cx="1981200" cy="2057400"/>
            <a:chOff x="2400" y="1104"/>
            <a:chExt cx="1248" cy="1296"/>
          </a:xfrm>
        </p:grpSpPr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5400000">
              <a:off x="2400" y="1152"/>
              <a:ext cx="1296" cy="1200"/>
            </a:xfrm>
            <a:prstGeom prst="triangle">
              <a:avLst>
                <a:gd name="adj" fmla="val 50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00" y="1536"/>
              <a:ext cx="111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Amplifier</a:t>
              </a:r>
            </a:p>
          </p:txBody>
        </p:sp>
      </p:grp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935038" y="11969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1042988" y="1412875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008063" y="944563"/>
            <a:ext cx="906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12V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971550" y="152082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54063" y="1303338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042988" y="3752850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4"/>
          <p:cNvSpPr>
            <a:spLocks noChangeShapeType="1"/>
          </p:cNvSpPr>
          <p:nvPr/>
        </p:nvSpPr>
        <p:spPr bwMode="auto">
          <a:xfrm>
            <a:off x="935038" y="378936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681038" y="36814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18" name="Line 26"/>
          <p:cNvSpPr>
            <a:spLocks noChangeShapeType="1"/>
          </p:cNvSpPr>
          <p:nvPr/>
        </p:nvSpPr>
        <p:spPr bwMode="auto">
          <a:xfrm>
            <a:off x="2447925" y="2528888"/>
            <a:ext cx="1260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7"/>
          <p:cNvSpPr>
            <a:spLocks noChangeShapeType="1"/>
          </p:cNvSpPr>
          <p:nvPr/>
        </p:nvSpPr>
        <p:spPr bwMode="auto">
          <a:xfrm flipH="1">
            <a:off x="2411413" y="29241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2411413" y="2530475"/>
            <a:ext cx="1195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sz="1600" b="1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 sz="160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1600">
                <a:latin typeface="Lucida Sans Typewriter" pitchFamily="49" charset="0"/>
              </a:rPr>
              <a:t>current</a:t>
            </a:r>
          </a:p>
        </p:txBody>
      </p:sp>
      <p:sp>
        <p:nvSpPr>
          <p:cNvPr id="21" name="Oval 29"/>
          <p:cNvSpPr>
            <a:spLocks noChangeArrowheads="1"/>
          </p:cNvSpPr>
          <p:nvPr/>
        </p:nvSpPr>
        <p:spPr bwMode="auto">
          <a:xfrm>
            <a:off x="4276725" y="14859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30"/>
          <p:cNvSpPr>
            <a:spLocks noChangeShapeType="1"/>
          </p:cNvSpPr>
          <p:nvPr/>
        </p:nvSpPr>
        <p:spPr bwMode="auto">
          <a:xfrm>
            <a:off x="4384675" y="1701800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4349750" y="1233488"/>
            <a:ext cx="9064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12V</a:t>
            </a:r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>
            <a:off x="4313238" y="18097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4095750" y="159226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>
            <a:off x="4419600" y="3429000"/>
            <a:ext cx="7938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35"/>
          <p:cNvGrpSpPr>
            <a:grpSpLocks/>
          </p:cNvGrpSpPr>
          <p:nvPr/>
        </p:nvGrpSpPr>
        <p:grpSpPr bwMode="auto">
          <a:xfrm>
            <a:off x="4203700" y="3752850"/>
            <a:ext cx="1447800" cy="579438"/>
            <a:chOff x="521" y="2478"/>
            <a:chExt cx="912" cy="365"/>
          </a:xfrm>
        </p:grpSpPr>
        <p:grpSp>
          <p:nvGrpSpPr>
            <p:cNvPr id="28" name="Group 36"/>
            <p:cNvGrpSpPr>
              <a:grpSpLocks/>
            </p:cNvGrpSpPr>
            <p:nvPr/>
          </p:nvGrpSpPr>
          <p:grpSpPr bwMode="auto">
            <a:xfrm>
              <a:off x="521" y="2614"/>
              <a:ext cx="272" cy="90"/>
              <a:chOff x="521" y="2614"/>
              <a:chExt cx="272" cy="90"/>
            </a:xfrm>
          </p:grpSpPr>
          <p:sp>
            <p:nvSpPr>
              <p:cNvPr id="30" name="Line 37"/>
              <p:cNvSpPr>
                <a:spLocks noChangeShapeType="1"/>
              </p:cNvSpPr>
              <p:nvPr/>
            </p:nvSpPr>
            <p:spPr bwMode="auto">
              <a:xfrm>
                <a:off x="521" y="2614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38"/>
              <p:cNvSpPr>
                <a:spLocks noChangeShapeType="1"/>
              </p:cNvSpPr>
              <p:nvPr/>
            </p:nvSpPr>
            <p:spPr bwMode="auto">
              <a:xfrm>
                <a:off x="544" y="263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39"/>
              <p:cNvSpPr>
                <a:spLocks noChangeShapeType="1"/>
              </p:cNvSpPr>
              <p:nvPr/>
            </p:nvSpPr>
            <p:spPr bwMode="auto">
              <a:xfrm>
                <a:off x="567" y="2659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40"/>
              <p:cNvSpPr>
                <a:spLocks noChangeShapeType="1"/>
              </p:cNvSpPr>
              <p:nvPr/>
            </p:nvSpPr>
            <p:spPr bwMode="auto">
              <a:xfrm>
                <a:off x="612" y="2682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41"/>
              <p:cNvSpPr>
                <a:spLocks noChangeShapeType="1"/>
              </p:cNvSpPr>
              <p:nvPr/>
            </p:nvSpPr>
            <p:spPr bwMode="auto">
              <a:xfrm>
                <a:off x="635" y="2704"/>
                <a:ext cx="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" name="Text Box 42"/>
            <p:cNvSpPr txBox="1">
              <a:spLocks noChangeArrowheads="1"/>
            </p:cNvSpPr>
            <p:nvPr/>
          </p:nvSpPr>
          <p:spPr bwMode="auto">
            <a:xfrm>
              <a:off x="748" y="2478"/>
              <a:ext cx="6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GND</a:t>
              </a:r>
            </a:p>
          </p:txBody>
        </p:sp>
      </p:grpSp>
      <p:sp>
        <p:nvSpPr>
          <p:cNvPr id="35" name="Line 43"/>
          <p:cNvSpPr>
            <a:spLocks noChangeShapeType="1"/>
          </p:cNvSpPr>
          <p:nvPr/>
        </p:nvSpPr>
        <p:spPr bwMode="auto">
          <a:xfrm>
            <a:off x="4319588" y="35369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44"/>
          <p:cNvSpPr txBox="1">
            <a:spLocks noChangeArrowheads="1"/>
          </p:cNvSpPr>
          <p:nvPr/>
        </p:nvSpPr>
        <p:spPr bwMode="auto">
          <a:xfrm>
            <a:off x="4057650" y="34274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37" name="Rectangle 46"/>
          <p:cNvSpPr>
            <a:spLocks noChangeArrowheads="1"/>
          </p:cNvSpPr>
          <p:nvPr/>
        </p:nvSpPr>
        <p:spPr bwMode="auto">
          <a:xfrm>
            <a:off x="6629400" y="2241550"/>
            <a:ext cx="2514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Measurement</a:t>
            </a:r>
          </a:p>
        </p:txBody>
      </p:sp>
      <p:sp>
        <p:nvSpPr>
          <p:cNvPr id="38" name="Line 47"/>
          <p:cNvSpPr>
            <a:spLocks noChangeShapeType="1"/>
          </p:cNvSpPr>
          <p:nvPr/>
        </p:nvSpPr>
        <p:spPr bwMode="auto">
          <a:xfrm>
            <a:off x="5040313" y="2457450"/>
            <a:ext cx="161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8"/>
          <p:cNvSpPr>
            <a:spLocks noChangeShapeType="1"/>
          </p:cNvSpPr>
          <p:nvPr/>
        </p:nvSpPr>
        <p:spPr bwMode="auto">
          <a:xfrm flipH="1">
            <a:off x="5076825" y="3068638"/>
            <a:ext cx="1546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49"/>
          <p:cNvSpPr txBox="1">
            <a:spLocks noChangeArrowheads="1"/>
          </p:cNvSpPr>
          <p:nvPr/>
        </p:nvSpPr>
        <p:spPr bwMode="auto">
          <a:xfrm>
            <a:off x="5508625" y="2600325"/>
            <a:ext cx="1217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sz="1600" b="1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 sz="160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1600">
                <a:latin typeface="Lucida Sans Typewriter" pitchFamily="49" charset="0"/>
              </a:rPr>
              <a:t>current</a:t>
            </a:r>
          </a:p>
        </p:txBody>
      </p:sp>
      <p:sp>
        <p:nvSpPr>
          <p:cNvPr id="41" name="Oval 50"/>
          <p:cNvSpPr>
            <a:spLocks noChangeArrowheads="1"/>
          </p:cNvSpPr>
          <p:nvPr/>
        </p:nvSpPr>
        <p:spPr bwMode="auto">
          <a:xfrm>
            <a:off x="7624763" y="16287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51"/>
          <p:cNvSpPr>
            <a:spLocks noChangeShapeType="1"/>
          </p:cNvSpPr>
          <p:nvPr/>
        </p:nvSpPr>
        <p:spPr bwMode="auto">
          <a:xfrm>
            <a:off x="7732713" y="1844675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52"/>
          <p:cNvSpPr txBox="1">
            <a:spLocks noChangeArrowheads="1"/>
          </p:cNvSpPr>
          <p:nvPr/>
        </p:nvSpPr>
        <p:spPr bwMode="auto">
          <a:xfrm>
            <a:off x="7697788" y="1376363"/>
            <a:ext cx="906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12V</a:t>
            </a:r>
          </a:p>
        </p:txBody>
      </p:sp>
      <p:sp>
        <p:nvSpPr>
          <p:cNvPr id="44" name="Line 53"/>
          <p:cNvSpPr>
            <a:spLocks noChangeShapeType="1"/>
          </p:cNvSpPr>
          <p:nvPr/>
        </p:nvSpPr>
        <p:spPr bwMode="auto">
          <a:xfrm>
            <a:off x="7661275" y="195262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 Box 54"/>
          <p:cNvSpPr txBox="1">
            <a:spLocks noChangeArrowheads="1"/>
          </p:cNvSpPr>
          <p:nvPr/>
        </p:nvSpPr>
        <p:spPr bwMode="auto">
          <a:xfrm>
            <a:off x="7443788" y="1735138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46" name="Line 55"/>
          <p:cNvSpPr>
            <a:spLocks noChangeShapeType="1"/>
          </p:cNvSpPr>
          <p:nvPr/>
        </p:nvSpPr>
        <p:spPr bwMode="auto">
          <a:xfrm>
            <a:off x="7769225" y="3251200"/>
            <a:ext cx="6350" cy="104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7" name="Group 56"/>
          <p:cNvGrpSpPr>
            <a:grpSpLocks/>
          </p:cNvGrpSpPr>
          <p:nvPr/>
        </p:nvGrpSpPr>
        <p:grpSpPr bwMode="auto">
          <a:xfrm>
            <a:off x="7559675" y="4076700"/>
            <a:ext cx="1447800" cy="579438"/>
            <a:chOff x="521" y="2478"/>
            <a:chExt cx="912" cy="365"/>
          </a:xfrm>
        </p:grpSpPr>
        <p:grpSp>
          <p:nvGrpSpPr>
            <p:cNvPr id="48" name="Group 57"/>
            <p:cNvGrpSpPr>
              <a:grpSpLocks/>
            </p:cNvGrpSpPr>
            <p:nvPr/>
          </p:nvGrpSpPr>
          <p:grpSpPr bwMode="auto">
            <a:xfrm>
              <a:off x="521" y="2614"/>
              <a:ext cx="272" cy="90"/>
              <a:chOff x="521" y="2614"/>
              <a:chExt cx="272" cy="90"/>
            </a:xfrm>
          </p:grpSpPr>
          <p:sp>
            <p:nvSpPr>
              <p:cNvPr id="50" name="Line 58"/>
              <p:cNvSpPr>
                <a:spLocks noChangeShapeType="1"/>
              </p:cNvSpPr>
              <p:nvPr/>
            </p:nvSpPr>
            <p:spPr bwMode="auto">
              <a:xfrm>
                <a:off x="521" y="2614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59"/>
              <p:cNvSpPr>
                <a:spLocks noChangeShapeType="1"/>
              </p:cNvSpPr>
              <p:nvPr/>
            </p:nvSpPr>
            <p:spPr bwMode="auto">
              <a:xfrm>
                <a:off x="544" y="263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60"/>
              <p:cNvSpPr>
                <a:spLocks noChangeShapeType="1"/>
              </p:cNvSpPr>
              <p:nvPr/>
            </p:nvSpPr>
            <p:spPr bwMode="auto">
              <a:xfrm>
                <a:off x="567" y="2659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61"/>
              <p:cNvSpPr>
                <a:spLocks noChangeShapeType="1"/>
              </p:cNvSpPr>
              <p:nvPr/>
            </p:nvSpPr>
            <p:spPr bwMode="auto">
              <a:xfrm>
                <a:off x="612" y="2682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62"/>
              <p:cNvSpPr>
                <a:spLocks noChangeShapeType="1"/>
              </p:cNvSpPr>
              <p:nvPr/>
            </p:nvSpPr>
            <p:spPr bwMode="auto">
              <a:xfrm>
                <a:off x="635" y="2704"/>
                <a:ext cx="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" name="Text Box 63"/>
            <p:cNvSpPr txBox="1">
              <a:spLocks noChangeArrowheads="1"/>
            </p:cNvSpPr>
            <p:nvPr/>
          </p:nvSpPr>
          <p:spPr bwMode="auto">
            <a:xfrm>
              <a:off x="748" y="2478"/>
              <a:ext cx="6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GND</a:t>
              </a:r>
            </a:p>
          </p:txBody>
        </p:sp>
      </p:grpSp>
      <p:sp>
        <p:nvSpPr>
          <p:cNvPr id="55" name="Line 64"/>
          <p:cNvSpPr>
            <a:spLocks noChangeShapeType="1"/>
          </p:cNvSpPr>
          <p:nvPr/>
        </p:nvSpPr>
        <p:spPr bwMode="auto">
          <a:xfrm>
            <a:off x="7669213" y="33591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 Box 65"/>
          <p:cNvSpPr txBox="1">
            <a:spLocks noChangeArrowheads="1"/>
          </p:cNvSpPr>
          <p:nvPr/>
        </p:nvSpPr>
        <p:spPr bwMode="auto">
          <a:xfrm>
            <a:off x="7407275" y="32496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57" name="Text Box 66"/>
          <p:cNvSpPr txBox="1">
            <a:spLocks noChangeArrowheads="1"/>
          </p:cNvSpPr>
          <p:nvPr/>
        </p:nvSpPr>
        <p:spPr bwMode="auto">
          <a:xfrm>
            <a:off x="950913" y="5003800"/>
            <a:ext cx="7197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GND potentials need not be the same !</a:t>
            </a:r>
          </a:p>
          <a:p>
            <a:r>
              <a:rPr lang="en-US"/>
              <a:t>Matters a </a:t>
            </a:r>
            <a:r>
              <a:rPr lang="en-US" i="1"/>
              <a:t>lot</a:t>
            </a:r>
            <a:r>
              <a:rPr lang="en-US"/>
              <a:t> when </a:t>
            </a:r>
            <a:r>
              <a:rPr lang="el-GR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/>
              <a:t>current is small</a:t>
            </a:r>
          </a:p>
        </p:txBody>
      </p:sp>
      <p:grpSp>
        <p:nvGrpSpPr>
          <p:cNvPr id="58" name="Group 16"/>
          <p:cNvGrpSpPr>
            <a:grpSpLocks/>
          </p:cNvGrpSpPr>
          <p:nvPr/>
        </p:nvGrpSpPr>
        <p:grpSpPr bwMode="auto">
          <a:xfrm>
            <a:off x="827088" y="3933825"/>
            <a:ext cx="1447800" cy="579438"/>
            <a:chOff x="521" y="2478"/>
            <a:chExt cx="912" cy="365"/>
          </a:xfrm>
        </p:grpSpPr>
        <p:grpSp>
          <p:nvGrpSpPr>
            <p:cNvPr id="59" name="Group 17"/>
            <p:cNvGrpSpPr>
              <a:grpSpLocks/>
            </p:cNvGrpSpPr>
            <p:nvPr/>
          </p:nvGrpSpPr>
          <p:grpSpPr bwMode="auto">
            <a:xfrm>
              <a:off x="521" y="2614"/>
              <a:ext cx="272" cy="90"/>
              <a:chOff x="521" y="2614"/>
              <a:chExt cx="272" cy="9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>
                <a:off x="521" y="2614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>
                <a:off x="544" y="263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>
                <a:off x="567" y="2659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>
                <a:off x="612" y="2682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>
                <a:off x="635" y="2704"/>
                <a:ext cx="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" name="Text Box 23"/>
            <p:cNvSpPr txBox="1">
              <a:spLocks noChangeArrowheads="1"/>
            </p:cNvSpPr>
            <p:nvPr/>
          </p:nvSpPr>
          <p:spPr bwMode="auto">
            <a:xfrm>
              <a:off x="748" y="2478"/>
              <a:ext cx="6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GND</a:t>
              </a:r>
            </a:p>
          </p:txBody>
        </p:sp>
      </p:grpSp>
      <p:grpSp>
        <p:nvGrpSpPr>
          <p:cNvPr id="66" name="Group 77"/>
          <p:cNvGrpSpPr>
            <a:grpSpLocks/>
          </p:cNvGrpSpPr>
          <p:nvPr/>
        </p:nvGrpSpPr>
        <p:grpSpPr bwMode="auto">
          <a:xfrm>
            <a:off x="647700" y="3789363"/>
            <a:ext cx="8351838" cy="1006475"/>
            <a:chOff x="408" y="2387"/>
            <a:chExt cx="5261" cy="634"/>
          </a:xfrm>
        </p:grpSpPr>
        <p:grpSp>
          <p:nvGrpSpPr>
            <p:cNvPr id="67" name="Group 69"/>
            <p:cNvGrpSpPr>
              <a:grpSpLocks/>
            </p:cNvGrpSpPr>
            <p:nvPr/>
          </p:nvGrpSpPr>
          <p:grpSpPr bwMode="auto">
            <a:xfrm>
              <a:off x="408" y="2545"/>
              <a:ext cx="1111" cy="476"/>
              <a:chOff x="408" y="2545"/>
              <a:chExt cx="1111" cy="476"/>
            </a:xfrm>
          </p:grpSpPr>
          <p:sp>
            <p:nvSpPr>
              <p:cNvPr id="74" name="Line 67"/>
              <p:cNvSpPr>
                <a:spLocks noChangeShapeType="1"/>
              </p:cNvSpPr>
              <p:nvPr/>
            </p:nvSpPr>
            <p:spPr bwMode="auto">
              <a:xfrm>
                <a:off x="408" y="2546"/>
                <a:ext cx="1111" cy="453"/>
              </a:xfrm>
              <a:prstGeom prst="line">
                <a:avLst/>
              </a:prstGeom>
              <a:noFill/>
              <a:ln w="603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68"/>
              <p:cNvSpPr>
                <a:spLocks noChangeShapeType="1"/>
              </p:cNvSpPr>
              <p:nvPr/>
            </p:nvSpPr>
            <p:spPr bwMode="auto">
              <a:xfrm flipV="1">
                <a:off x="430" y="2545"/>
                <a:ext cx="1089" cy="476"/>
              </a:xfrm>
              <a:prstGeom prst="line">
                <a:avLst/>
              </a:prstGeom>
              <a:noFill/>
              <a:ln w="603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70"/>
            <p:cNvGrpSpPr>
              <a:grpSpLocks/>
            </p:cNvGrpSpPr>
            <p:nvPr/>
          </p:nvGrpSpPr>
          <p:grpSpPr bwMode="auto">
            <a:xfrm>
              <a:off x="2426" y="2387"/>
              <a:ext cx="1111" cy="476"/>
              <a:chOff x="408" y="2545"/>
              <a:chExt cx="1111" cy="476"/>
            </a:xfrm>
          </p:grpSpPr>
          <p:sp>
            <p:nvSpPr>
              <p:cNvPr id="72" name="Line 71"/>
              <p:cNvSpPr>
                <a:spLocks noChangeShapeType="1"/>
              </p:cNvSpPr>
              <p:nvPr/>
            </p:nvSpPr>
            <p:spPr bwMode="auto">
              <a:xfrm>
                <a:off x="408" y="2546"/>
                <a:ext cx="1111" cy="453"/>
              </a:xfrm>
              <a:prstGeom prst="line">
                <a:avLst/>
              </a:prstGeom>
              <a:noFill/>
              <a:ln w="603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72"/>
              <p:cNvSpPr>
                <a:spLocks noChangeShapeType="1"/>
              </p:cNvSpPr>
              <p:nvPr/>
            </p:nvSpPr>
            <p:spPr bwMode="auto">
              <a:xfrm flipV="1">
                <a:off x="430" y="2545"/>
                <a:ext cx="1089" cy="476"/>
              </a:xfrm>
              <a:prstGeom prst="line">
                <a:avLst/>
              </a:prstGeom>
              <a:noFill/>
              <a:ln w="603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9" name="Group 73"/>
            <p:cNvGrpSpPr>
              <a:grpSpLocks/>
            </p:cNvGrpSpPr>
            <p:nvPr/>
          </p:nvGrpSpPr>
          <p:grpSpPr bwMode="auto">
            <a:xfrm>
              <a:off x="4558" y="2523"/>
              <a:ext cx="1111" cy="476"/>
              <a:chOff x="408" y="2545"/>
              <a:chExt cx="1111" cy="476"/>
            </a:xfrm>
          </p:grpSpPr>
          <p:sp>
            <p:nvSpPr>
              <p:cNvPr id="70" name="Line 74"/>
              <p:cNvSpPr>
                <a:spLocks noChangeShapeType="1"/>
              </p:cNvSpPr>
              <p:nvPr/>
            </p:nvSpPr>
            <p:spPr bwMode="auto">
              <a:xfrm>
                <a:off x="408" y="2546"/>
                <a:ext cx="1111" cy="453"/>
              </a:xfrm>
              <a:prstGeom prst="line">
                <a:avLst/>
              </a:prstGeom>
              <a:noFill/>
              <a:ln w="603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75"/>
              <p:cNvSpPr>
                <a:spLocks noChangeShapeType="1"/>
              </p:cNvSpPr>
              <p:nvPr/>
            </p:nvSpPr>
            <p:spPr bwMode="auto">
              <a:xfrm flipV="1">
                <a:off x="430" y="2545"/>
                <a:ext cx="1089" cy="476"/>
              </a:xfrm>
              <a:prstGeom prst="line">
                <a:avLst/>
              </a:prstGeom>
              <a:noFill/>
              <a:ln w="603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44500" y="103188"/>
            <a:ext cx="8235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Ideal solution – Use differential supplies</a:t>
            </a:r>
            <a:endParaRPr lang="en-US" sz="3600">
              <a:solidFill>
                <a:srgbClr val="FF3300"/>
              </a:solidFill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1828800"/>
            <a:ext cx="2438400" cy="1905000"/>
            <a:chOff x="0" y="1152"/>
            <a:chExt cx="1536" cy="120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0" y="1152"/>
              <a:ext cx="1536" cy="120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Physical</a:t>
              </a:r>
              <a:br>
                <a:rPr lang="en-US"/>
              </a:br>
              <a:r>
                <a:rPr lang="en-US"/>
                <a:t>Chemical</a:t>
              </a:r>
            </a:p>
            <a:p>
              <a:pPr algn="ctr"/>
              <a:r>
                <a:rPr lang="en-US"/>
                <a:t>System</a:t>
              </a: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384" y="163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657600" y="1731963"/>
            <a:ext cx="1981200" cy="2057400"/>
            <a:chOff x="2400" y="1104"/>
            <a:chExt cx="1248" cy="1296"/>
          </a:xfrm>
        </p:grpSpPr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5400000">
              <a:off x="2400" y="1152"/>
              <a:ext cx="1296" cy="1200"/>
            </a:xfrm>
            <a:prstGeom prst="triangle">
              <a:avLst>
                <a:gd name="adj" fmla="val 50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00" y="1536"/>
              <a:ext cx="111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Amplifier</a:t>
              </a:r>
            </a:p>
          </p:txBody>
        </p:sp>
      </p:grp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1042988" y="1412875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971550" y="152082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754063" y="1303338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042988" y="3752850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935038" y="378936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681038" y="36814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411413" y="2565400"/>
            <a:ext cx="1331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2447925" y="29241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2411413" y="2530475"/>
            <a:ext cx="1195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sz="1600" b="1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 sz="160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1600">
                <a:latin typeface="Lucida Sans Typewriter" pitchFamily="49" charset="0"/>
              </a:rPr>
              <a:t>current</a:t>
            </a: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H="1">
            <a:off x="4384675" y="1484313"/>
            <a:ext cx="7938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4313238" y="18097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4103688" y="159226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>
            <a:off x="4419600" y="3429000"/>
            <a:ext cx="7938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>
            <a:off x="4319588" y="35369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36"/>
          <p:cNvSpPr txBox="1">
            <a:spLocks noChangeArrowheads="1"/>
          </p:cNvSpPr>
          <p:nvPr/>
        </p:nvSpPr>
        <p:spPr bwMode="auto">
          <a:xfrm>
            <a:off x="4057650" y="34274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25" name="Rectangle 37"/>
          <p:cNvSpPr>
            <a:spLocks noChangeArrowheads="1"/>
          </p:cNvSpPr>
          <p:nvPr/>
        </p:nvSpPr>
        <p:spPr bwMode="auto">
          <a:xfrm>
            <a:off x="6629400" y="2241550"/>
            <a:ext cx="2514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Measurement</a:t>
            </a:r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>
            <a:off x="5076825" y="2420938"/>
            <a:ext cx="1547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9"/>
          <p:cNvSpPr>
            <a:spLocks noChangeShapeType="1"/>
          </p:cNvSpPr>
          <p:nvPr/>
        </p:nvSpPr>
        <p:spPr bwMode="auto">
          <a:xfrm flipH="1">
            <a:off x="5040313" y="3105150"/>
            <a:ext cx="1582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40"/>
          <p:cNvSpPr txBox="1">
            <a:spLocks noChangeArrowheads="1"/>
          </p:cNvSpPr>
          <p:nvPr/>
        </p:nvSpPr>
        <p:spPr bwMode="auto">
          <a:xfrm>
            <a:off x="5508625" y="2600325"/>
            <a:ext cx="1217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sz="1600" b="1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 sz="160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1600">
                <a:latin typeface="Lucida Sans Typewriter" pitchFamily="49" charset="0"/>
              </a:rPr>
              <a:t>current</a:t>
            </a:r>
          </a:p>
        </p:txBody>
      </p:sp>
      <p:sp>
        <p:nvSpPr>
          <p:cNvPr id="29" name="Line 42"/>
          <p:cNvSpPr>
            <a:spLocks noChangeShapeType="1"/>
          </p:cNvSpPr>
          <p:nvPr/>
        </p:nvSpPr>
        <p:spPr bwMode="auto">
          <a:xfrm flipH="1">
            <a:off x="7732713" y="1557338"/>
            <a:ext cx="7937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4"/>
          <p:cNvSpPr>
            <a:spLocks noChangeShapeType="1"/>
          </p:cNvSpPr>
          <p:nvPr/>
        </p:nvSpPr>
        <p:spPr bwMode="auto">
          <a:xfrm>
            <a:off x="7661275" y="195262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7443788" y="1735138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32" name="Line 46"/>
          <p:cNvSpPr>
            <a:spLocks noChangeShapeType="1"/>
          </p:cNvSpPr>
          <p:nvPr/>
        </p:nvSpPr>
        <p:spPr bwMode="auto">
          <a:xfrm>
            <a:off x="7769225" y="3251200"/>
            <a:ext cx="6350" cy="501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55"/>
          <p:cNvSpPr>
            <a:spLocks noChangeShapeType="1"/>
          </p:cNvSpPr>
          <p:nvPr/>
        </p:nvSpPr>
        <p:spPr bwMode="auto">
          <a:xfrm>
            <a:off x="7669213" y="33591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Text Box 56"/>
          <p:cNvSpPr txBox="1">
            <a:spLocks noChangeArrowheads="1"/>
          </p:cNvSpPr>
          <p:nvPr/>
        </p:nvSpPr>
        <p:spPr bwMode="auto">
          <a:xfrm>
            <a:off x="7407275" y="32496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35" name="Text Box 57"/>
          <p:cNvSpPr txBox="1">
            <a:spLocks noChangeArrowheads="1"/>
          </p:cNvSpPr>
          <p:nvPr/>
        </p:nvSpPr>
        <p:spPr bwMode="auto">
          <a:xfrm>
            <a:off x="395288" y="4868863"/>
            <a:ext cx="858760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/>
              <a:t>Make sure to </a:t>
            </a:r>
            <a:r>
              <a:rPr lang="en-US" dirty="0"/>
              <a:t>use differential supply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l-GR" dirty="0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 dirty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dirty="0"/>
              <a:t>current </a:t>
            </a:r>
            <a:r>
              <a:rPr lang="en-US" dirty="0" smtClean="0"/>
              <a:t>drawn from </a:t>
            </a:r>
            <a:r>
              <a:rPr lang="en-US" dirty="0"/>
              <a:t>the system is small</a:t>
            </a:r>
          </a:p>
        </p:txBody>
      </p:sp>
      <p:grpSp>
        <p:nvGrpSpPr>
          <p:cNvPr id="36" name="Group 80"/>
          <p:cNvGrpSpPr>
            <a:grpSpLocks/>
          </p:cNvGrpSpPr>
          <p:nvPr/>
        </p:nvGrpSpPr>
        <p:grpSpPr bwMode="auto">
          <a:xfrm>
            <a:off x="935038" y="3897313"/>
            <a:ext cx="973137" cy="579437"/>
            <a:chOff x="702" y="2591"/>
            <a:chExt cx="613" cy="365"/>
          </a:xfrm>
        </p:grpSpPr>
        <p:sp>
          <p:nvSpPr>
            <p:cNvPr id="37" name="Oval 76"/>
            <p:cNvSpPr>
              <a:spLocks noChangeArrowheads="1"/>
            </p:cNvSpPr>
            <p:nvPr/>
          </p:nvSpPr>
          <p:spPr bwMode="auto">
            <a:xfrm>
              <a:off x="702" y="275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78"/>
            <p:cNvSpPr txBox="1">
              <a:spLocks noChangeArrowheads="1"/>
            </p:cNvSpPr>
            <p:nvPr/>
          </p:nvSpPr>
          <p:spPr bwMode="auto">
            <a:xfrm>
              <a:off x="748" y="2591"/>
              <a:ext cx="56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 </a:t>
              </a:r>
              <a:r>
                <a:rPr lang="en-US" sz="2800" i="1">
                  <a:latin typeface="Times New Roman" pitchFamily="16" charset="0"/>
                </a:rPr>
                <a:t>-V</a:t>
              </a:r>
              <a:r>
                <a:rPr lang="en-US" sz="2800" i="1" baseline="-25000">
                  <a:latin typeface="Times New Roman" pitchFamily="16" charset="0"/>
                </a:rPr>
                <a:t>ref</a:t>
              </a:r>
              <a:endParaRPr lang="en-US" sz="2800" i="1">
                <a:latin typeface="Times New Roman" pitchFamily="16" charset="0"/>
              </a:endParaRPr>
            </a:p>
          </p:txBody>
        </p:sp>
      </p:grpSp>
      <p:grpSp>
        <p:nvGrpSpPr>
          <p:cNvPr id="39" name="Group 81"/>
          <p:cNvGrpSpPr>
            <a:grpSpLocks/>
          </p:cNvGrpSpPr>
          <p:nvPr/>
        </p:nvGrpSpPr>
        <p:grpSpPr bwMode="auto">
          <a:xfrm>
            <a:off x="4319588" y="3716338"/>
            <a:ext cx="973137" cy="579437"/>
            <a:chOff x="702" y="2591"/>
            <a:chExt cx="613" cy="365"/>
          </a:xfrm>
        </p:grpSpPr>
        <p:sp>
          <p:nvSpPr>
            <p:cNvPr id="40" name="Oval 82"/>
            <p:cNvSpPr>
              <a:spLocks noChangeArrowheads="1"/>
            </p:cNvSpPr>
            <p:nvPr/>
          </p:nvSpPr>
          <p:spPr bwMode="auto">
            <a:xfrm>
              <a:off x="702" y="275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83"/>
            <p:cNvSpPr txBox="1">
              <a:spLocks noChangeArrowheads="1"/>
            </p:cNvSpPr>
            <p:nvPr/>
          </p:nvSpPr>
          <p:spPr bwMode="auto">
            <a:xfrm>
              <a:off x="748" y="2591"/>
              <a:ext cx="56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 </a:t>
              </a:r>
              <a:r>
                <a:rPr lang="en-US" sz="2800" i="1">
                  <a:latin typeface="Times New Roman" pitchFamily="16" charset="0"/>
                </a:rPr>
                <a:t>-V</a:t>
              </a:r>
              <a:r>
                <a:rPr lang="en-US" sz="2800" i="1" baseline="-25000">
                  <a:latin typeface="Times New Roman" pitchFamily="16" charset="0"/>
                </a:rPr>
                <a:t>ref</a:t>
              </a:r>
              <a:endParaRPr lang="en-US" sz="2800" i="1">
                <a:latin typeface="Times New Roman" pitchFamily="16" charset="0"/>
              </a:endParaRPr>
            </a:p>
          </p:txBody>
        </p:sp>
      </p:grpSp>
      <p:grpSp>
        <p:nvGrpSpPr>
          <p:cNvPr id="42" name="Group 84"/>
          <p:cNvGrpSpPr>
            <a:grpSpLocks/>
          </p:cNvGrpSpPr>
          <p:nvPr/>
        </p:nvGrpSpPr>
        <p:grpSpPr bwMode="auto">
          <a:xfrm>
            <a:off x="7667625" y="3500438"/>
            <a:ext cx="973138" cy="579437"/>
            <a:chOff x="702" y="2591"/>
            <a:chExt cx="613" cy="365"/>
          </a:xfrm>
        </p:grpSpPr>
        <p:sp>
          <p:nvSpPr>
            <p:cNvPr id="43" name="Oval 85"/>
            <p:cNvSpPr>
              <a:spLocks noChangeArrowheads="1"/>
            </p:cNvSpPr>
            <p:nvPr/>
          </p:nvSpPr>
          <p:spPr bwMode="auto">
            <a:xfrm>
              <a:off x="702" y="275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86"/>
            <p:cNvSpPr txBox="1">
              <a:spLocks noChangeArrowheads="1"/>
            </p:cNvSpPr>
            <p:nvPr/>
          </p:nvSpPr>
          <p:spPr bwMode="auto">
            <a:xfrm>
              <a:off x="748" y="2591"/>
              <a:ext cx="56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 </a:t>
              </a:r>
              <a:r>
                <a:rPr lang="en-US" sz="2800" i="1">
                  <a:latin typeface="Times New Roman" pitchFamily="16" charset="0"/>
                </a:rPr>
                <a:t>-V</a:t>
              </a:r>
              <a:r>
                <a:rPr lang="en-US" sz="2800" i="1" baseline="-25000">
                  <a:latin typeface="Times New Roman" pitchFamily="16" charset="0"/>
                </a:rPr>
                <a:t>ref</a:t>
              </a:r>
              <a:endParaRPr lang="en-US" sz="2800" i="1">
                <a:latin typeface="Times New Roman" pitchFamily="16" charset="0"/>
              </a:endParaRPr>
            </a:p>
          </p:txBody>
        </p:sp>
      </p:grpSp>
      <p:grpSp>
        <p:nvGrpSpPr>
          <p:cNvPr id="45" name="Group 87"/>
          <p:cNvGrpSpPr>
            <a:grpSpLocks/>
          </p:cNvGrpSpPr>
          <p:nvPr/>
        </p:nvGrpSpPr>
        <p:grpSpPr bwMode="auto">
          <a:xfrm>
            <a:off x="935038" y="944563"/>
            <a:ext cx="1093787" cy="579437"/>
            <a:chOff x="702" y="2591"/>
            <a:chExt cx="689" cy="365"/>
          </a:xfrm>
        </p:grpSpPr>
        <p:sp>
          <p:nvSpPr>
            <p:cNvPr id="46" name="Oval 88"/>
            <p:cNvSpPr>
              <a:spLocks noChangeArrowheads="1"/>
            </p:cNvSpPr>
            <p:nvPr/>
          </p:nvSpPr>
          <p:spPr bwMode="auto">
            <a:xfrm>
              <a:off x="702" y="275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89"/>
            <p:cNvSpPr txBox="1">
              <a:spLocks noChangeArrowheads="1"/>
            </p:cNvSpPr>
            <p:nvPr/>
          </p:nvSpPr>
          <p:spPr bwMode="auto">
            <a:xfrm>
              <a:off x="748" y="2591"/>
              <a:ext cx="6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 </a:t>
              </a:r>
              <a:r>
                <a:rPr lang="en-US" sz="2800" i="1">
                  <a:latin typeface="Times New Roman" pitchFamily="16" charset="0"/>
                </a:rPr>
                <a:t>+V</a:t>
              </a:r>
              <a:r>
                <a:rPr lang="en-US" sz="2800" i="1" baseline="-25000">
                  <a:latin typeface="Times New Roman" pitchFamily="16" charset="0"/>
                </a:rPr>
                <a:t>ref</a:t>
              </a:r>
              <a:endParaRPr lang="en-US" sz="2800" i="1">
                <a:latin typeface="Times New Roman" pitchFamily="16" charset="0"/>
              </a:endParaRPr>
            </a:p>
          </p:txBody>
        </p:sp>
      </p:grpSp>
      <p:grpSp>
        <p:nvGrpSpPr>
          <p:cNvPr id="48" name="Group 90"/>
          <p:cNvGrpSpPr>
            <a:grpSpLocks/>
          </p:cNvGrpSpPr>
          <p:nvPr/>
        </p:nvGrpSpPr>
        <p:grpSpPr bwMode="auto">
          <a:xfrm>
            <a:off x="4284663" y="1012825"/>
            <a:ext cx="1093787" cy="579438"/>
            <a:chOff x="702" y="2591"/>
            <a:chExt cx="689" cy="365"/>
          </a:xfrm>
        </p:grpSpPr>
        <p:sp>
          <p:nvSpPr>
            <p:cNvPr id="49" name="Oval 91"/>
            <p:cNvSpPr>
              <a:spLocks noChangeArrowheads="1"/>
            </p:cNvSpPr>
            <p:nvPr/>
          </p:nvSpPr>
          <p:spPr bwMode="auto">
            <a:xfrm>
              <a:off x="702" y="275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92"/>
            <p:cNvSpPr txBox="1">
              <a:spLocks noChangeArrowheads="1"/>
            </p:cNvSpPr>
            <p:nvPr/>
          </p:nvSpPr>
          <p:spPr bwMode="auto">
            <a:xfrm>
              <a:off x="748" y="2591"/>
              <a:ext cx="6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 </a:t>
              </a:r>
              <a:r>
                <a:rPr lang="en-US" sz="2800" i="1">
                  <a:latin typeface="Times New Roman" pitchFamily="16" charset="0"/>
                </a:rPr>
                <a:t>+V</a:t>
              </a:r>
              <a:r>
                <a:rPr lang="en-US" sz="2800" i="1" baseline="-25000">
                  <a:latin typeface="Times New Roman" pitchFamily="16" charset="0"/>
                </a:rPr>
                <a:t>ref</a:t>
              </a:r>
              <a:endParaRPr lang="en-US" sz="2800" i="1">
                <a:latin typeface="Times New Roman" pitchFamily="16" charset="0"/>
              </a:endParaRPr>
            </a:p>
          </p:txBody>
        </p:sp>
      </p:grpSp>
      <p:grpSp>
        <p:nvGrpSpPr>
          <p:cNvPr id="51" name="Group 93"/>
          <p:cNvGrpSpPr>
            <a:grpSpLocks/>
          </p:cNvGrpSpPr>
          <p:nvPr/>
        </p:nvGrpSpPr>
        <p:grpSpPr bwMode="auto">
          <a:xfrm>
            <a:off x="7632700" y="1085850"/>
            <a:ext cx="1093788" cy="579438"/>
            <a:chOff x="702" y="2591"/>
            <a:chExt cx="689" cy="365"/>
          </a:xfrm>
        </p:grpSpPr>
        <p:sp>
          <p:nvSpPr>
            <p:cNvPr id="52" name="Oval 94"/>
            <p:cNvSpPr>
              <a:spLocks noChangeArrowheads="1"/>
            </p:cNvSpPr>
            <p:nvPr/>
          </p:nvSpPr>
          <p:spPr bwMode="auto">
            <a:xfrm>
              <a:off x="702" y="275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95"/>
            <p:cNvSpPr txBox="1">
              <a:spLocks noChangeArrowheads="1"/>
            </p:cNvSpPr>
            <p:nvPr/>
          </p:nvSpPr>
          <p:spPr bwMode="auto">
            <a:xfrm>
              <a:off x="748" y="2591"/>
              <a:ext cx="6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 </a:t>
              </a:r>
              <a:r>
                <a:rPr lang="en-US" sz="2800" i="1">
                  <a:latin typeface="Times New Roman" pitchFamily="16" charset="0"/>
                </a:rPr>
                <a:t>+V</a:t>
              </a:r>
              <a:r>
                <a:rPr lang="en-US" sz="2800" i="1" baseline="-25000">
                  <a:latin typeface="Times New Roman" pitchFamily="16" charset="0"/>
                </a:rPr>
                <a:t>ref</a:t>
              </a:r>
              <a:endParaRPr lang="en-US" sz="2800" i="1">
                <a:latin typeface="Times New Roman" pitchFamily="16" charset="0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636937" y="915658"/>
            <a:ext cx="725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source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24000" y="3886200"/>
            <a:ext cx="725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source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953000" y="956846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amplifier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876800" y="3700046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amplifier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271261" y="3471446"/>
            <a:ext cx="872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measure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382000" y="990600"/>
            <a:ext cx="872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measure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81000" y="103188"/>
            <a:ext cx="836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The Amplifier is the most interesting part</a:t>
            </a:r>
            <a:endParaRPr lang="en-US" sz="3600">
              <a:solidFill>
                <a:srgbClr val="FF3300"/>
              </a:solidFill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657600" y="1731963"/>
            <a:ext cx="1981200" cy="2057400"/>
            <a:chOff x="2400" y="1104"/>
            <a:chExt cx="1248" cy="1296"/>
          </a:xfrm>
        </p:grpSpPr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 rot="5400000">
              <a:off x="2400" y="1152"/>
              <a:ext cx="1296" cy="1200"/>
            </a:xfrm>
            <a:prstGeom prst="triangle">
              <a:avLst>
                <a:gd name="adj" fmla="val 50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2400" y="1536"/>
              <a:ext cx="111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Amplifier</a:t>
              </a:r>
            </a:p>
          </p:txBody>
        </p:sp>
      </p:grpSp>
      <p:sp>
        <p:nvSpPr>
          <p:cNvPr id="7" name="Line 16"/>
          <p:cNvSpPr>
            <a:spLocks noChangeShapeType="1"/>
          </p:cNvSpPr>
          <p:nvPr/>
        </p:nvSpPr>
        <p:spPr bwMode="auto">
          <a:xfrm>
            <a:off x="2411413" y="2565400"/>
            <a:ext cx="1331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 flipH="1">
            <a:off x="2447925" y="29241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2411413" y="2420938"/>
            <a:ext cx="1249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sz="2400" b="1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 sz="160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1600">
                <a:latin typeface="Lucida Sans Typewriter" pitchFamily="49" charset="0"/>
              </a:rPr>
              <a:t>current</a:t>
            </a:r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 flipH="1">
            <a:off x="4384675" y="1484313"/>
            <a:ext cx="7938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4313238" y="18097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4103688" y="159226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>
            <a:off x="4419600" y="3429000"/>
            <a:ext cx="7938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4319588" y="35369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4057650" y="34274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16" name="Line 26"/>
          <p:cNvSpPr>
            <a:spLocks noChangeShapeType="1"/>
          </p:cNvSpPr>
          <p:nvPr/>
        </p:nvSpPr>
        <p:spPr bwMode="auto">
          <a:xfrm>
            <a:off x="5076825" y="2420938"/>
            <a:ext cx="1547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7"/>
          <p:cNvSpPr>
            <a:spLocks noChangeShapeType="1"/>
          </p:cNvSpPr>
          <p:nvPr/>
        </p:nvSpPr>
        <p:spPr bwMode="auto">
          <a:xfrm flipH="1">
            <a:off x="5040313" y="3105150"/>
            <a:ext cx="1582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5508625" y="2490788"/>
            <a:ext cx="1306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sz="2400" b="1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 sz="240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1600">
                <a:latin typeface="Lucida Sans Typewriter" pitchFamily="49" charset="0"/>
              </a:rPr>
              <a:t>current</a:t>
            </a:r>
          </a:p>
        </p:txBody>
      </p:sp>
      <p:sp>
        <p:nvSpPr>
          <p:cNvPr id="19" name="Text Box 35"/>
          <p:cNvSpPr txBox="1">
            <a:spLocks noChangeArrowheads="1"/>
          </p:cNvSpPr>
          <p:nvPr/>
        </p:nvSpPr>
        <p:spPr bwMode="auto">
          <a:xfrm>
            <a:off x="358775" y="4616450"/>
            <a:ext cx="8461375" cy="185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Assumption: 12</a:t>
            </a:r>
            <a:r>
              <a:rPr lang="en-US" sz="2000" baseline="30000"/>
              <a:t>th</a:t>
            </a:r>
            <a:r>
              <a:rPr lang="en-US" sz="2000"/>
              <a:t> pass and JEE pass already know about R, C, L passive)</a:t>
            </a:r>
          </a:p>
          <a:p>
            <a:r>
              <a:rPr lang="en-US"/>
              <a:t>We will focus on active devices that transform</a:t>
            </a:r>
          </a:p>
          <a:p>
            <a:r>
              <a:rPr lang="el-GR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/>
              <a:t> to </a:t>
            </a:r>
            <a:r>
              <a:rPr lang="el-GR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/>
              <a:t> , where </a:t>
            </a:r>
            <a:r>
              <a:rPr lang="el-GR">
                <a:latin typeface="Times New Roman" pitchFamily="16" charset="0"/>
              </a:rPr>
              <a:t>δ</a:t>
            </a:r>
            <a:r>
              <a:rPr lang="en-US"/>
              <a:t> and </a:t>
            </a:r>
            <a:r>
              <a:rPr lang="el-GR">
                <a:latin typeface="Times New Roman" pitchFamily="16" charset="0"/>
              </a:rPr>
              <a:t>Δ</a:t>
            </a:r>
            <a:r>
              <a:rPr lang="en-US"/>
              <a:t> can be either/both </a:t>
            </a:r>
          </a:p>
          <a:p>
            <a:r>
              <a:rPr lang="en-US"/>
              <a:t>current and voltage.</a:t>
            </a:r>
          </a:p>
        </p:txBody>
      </p:sp>
      <p:grpSp>
        <p:nvGrpSpPr>
          <p:cNvPr id="20" name="Group 39"/>
          <p:cNvGrpSpPr>
            <a:grpSpLocks/>
          </p:cNvGrpSpPr>
          <p:nvPr/>
        </p:nvGrpSpPr>
        <p:grpSpPr bwMode="auto">
          <a:xfrm>
            <a:off x="4319588" y="3716338"/>
            <a:ext cx="973137" cy="579437"/>
            <a:chOff x="702" y="2591"/>
            <a:chExt cx="613" cy="365"/>
          </a:xfrm>
        </p:grpSpPr>
        <p:sp>
          <p:nvSpPr>
            <p:cNvPr id="21" name="Oval 40"/>
            <p:cNvSpPr>
              <a:spLocks noChangeArrowheads="1"/>
            </p:cNvSpPr>
            <p:nvPr/>
          </p:nvSpPr>
          <p:spPr bwMode="auto">
            <a:xfrm>
              <a:off x="702" y="275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41"/>
            <p:cNvSpPr txBox="1">
              <a:spLocks noChangeArrowheads="1"/>
            </p:cNvSpPr>
            <p:nvPr/>
          </p:nvSpPr>
          <p:spPr bwMode="auto">
            <a:xfrm>
              <a:off x="748" y="2591"/>
              <a:ext cx="56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 </a:t>
              </a:r>
              <a:r>
                <a:rPr lang="en-US" sz="2800" i="1">
                  <a:latin typeface="Times New Roman" pitchFamily="16" charset="0"/>
                </a:rPr>
                <a:t>-V</a:t>
              </a:r>
              <a:r>
                <a:rPr lang="en-US" sz="2800" i="1" baseline="-25000">
                  <a:latin typeface="Times New Roman" pitchFamily="16" charset="0"/>
                </a:rPr>
                <a:t>ref</a:t>
              </a:r>
              <a:endParaRPr lang="en-US" sz="2800" i="1">
                <a:latin typeface="Times New Roman" pitchFamily="16" charset="0"/>
              </a:endParaRPr>
            </a:p>
          </p:txBody>
        </p:sp>
      </p:grpSp>
      <p:grpSp>
        <p:nvGrpSpPr>
          <p:cNvPr id="23" name="Group 48"/>
          <p:cNvGrpSpPr>
            <a:grpSpLocks/>
          </p:cNvGrpSpPr>
          <p:nvPr/>
        </p:nvGrpSpPr>
        <p:grpSpPr bwMode="auto">
          <a:xfrm>
            <a:off x="4284663" y="1012825"/>
            <a:ext cx="1093787" cy="579438"/>
            <a:chOff x="702" y="2591"/>
            <a:chExt cx="689" cy="365"/>
          </a:xfrm>
        </p:grpSpPr>
        <p:sp>
          <p:nvSpPr>
            <p:cNvPr id="24" name="Oval 49"/>
            <p:cNvSpPr>
              <a:spLocks noChangeArrowheads="1"/>
            </p:cNvSpPr>
            <p:nvPr/>
          </p:nvSpPr>
          <p:spPr bwMode="auto">
            <a:xfrm>
              <a:off x="702" y="275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50"/>
            <p:cNvSpPr txBox="1">
              <a:spLocks noChangeArrowheads="1"/>
            </p:cNvSpPr>
            <p:nvPr/>
          </p:nvSpPr>
          <p:spPr bwMode="auto">
            <a:xfrm>
              <a:off x="748" y="2591"/>
              <a:ext cx="6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 </a:t>
              </a:r>
              <a:r>
                <a:rPr lang="en-US" sz="2800" i="1">
                  <a:latin typeface="Times New Roman" pitchFamily="16" charset="0"/>
                </a:rPr>
                <a:t>+V</a:t>
              </a:r>
              <a:r>
                <a:rPr lang="en-US" sz="2800" i="1" baseline="-25000">
                  <a:latin typeface="Times New Roman" pitchFamily="16" charset="0"/>
                </a:rPr>
                <a:t>ref</a:t>
              </a:r>
              <a:endParaRPr lang="en-US" sz="2800" i="1">
                <a:latin typeface="Times New Roman" pitchFamily="1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095500" y="103188"/>
            <a:ext cx="493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Preparations for the lab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9388" y="1296988"/>
            <a:ext cx="849463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charset="2"/>
              <a:buNone/>
            </a:pPr>
            <a:endParaRPr lang="en-US" sz="2000" dirty="0">
              <a:latin typeface="Lucida Sans Typewriter" pitchFamily="49" charset="0"/>
            </a:endParaRPr>
          </a:p>
          <a:p>
            <a:pPr>
              <a:buFont typeface="Wingdings" charset="2"/>
              <a:buNone/>
            </a:pP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/>
              <a:t>  Revise general electronics background:</a:t>
            </a:r>
          </a:p>
          <a:p>
            <a:pPr>
              <a:buFont typeface="Wingdings" charset="2"/>
              <a:buNone/>
            </a:pPr>
            <a:r>
              <a:rPr lang="en-US" sz="2000" dirty="0">
                <a:latin typeface="Lucida Sans Typewriter" pitchFamily="49" charset="0"/>
              </a:rPr>
              <a:t>    </a:t>
            </a:r>
            <a:r>
              <a:rPr lang="en-US" sz="2000" dirty="0">
                <a:latin typeface="Lucida Sans Typewriter" pitchFamily="49" charset="0"/>
                <a:hlinkClick r:id="rId2"/>
              </a:rPr>
              <a:t>http://www.allaboutcircuits.com/</a:t>
            </a:r>
            <a:r>
              <a:rPr lang="en-US" sz="2000" dirty="0">
                <a:latin typeface="Lucida Sans Typewriter" pitchFamily="49" charset="0"/>
              </a:rPr>
              <a:t> </a:t>
            </a:r>
          </a:p>
          <a:p>
            <a:pPr>
              <a:buFont typeface="Wingdings" charset="2"/>
              <a:buNone/>
            </a:pPr>
            <a:r>
              <a:rPr lang="en-US" sz="2000" dirty="0">
                <a:latin typeface="Lucida Sans Typewriter" pitchFamily="49" charset="0"/>
              </a:rPr>
              <a:t>    A community built website on all things related to</a:t>
            </a:r>
          </a:p>
          <a:p>
            <a:r>
              <a:rPr lang="en-US" sz="2000" dirty="0">
                <a:latin typeface="Lucida Sans Typewriter" pitchFamily="49" charset="0"/>
              </a:rPr>
              <a:t>    electronics (like Wikipedia).</a:t>
            </a:r>
            <a:br>
              <a:rPr lang="en-US" sz="2000" dirty="0">
                <a:latin typeface="Lucida Sans Typewriter" pitchFamily="49" charset="0"/>
              </a:rPr>
            </a:br>
            <a:endParaRPr lang="en-US" dirty="0"/>
          </a:p>
          <a:p>
            <a:r>
              <a:rPr lang="en-US" dirty="0"/>
              <a:t> Keep me informed of mismatches between</a:t>
            </a:r>
            <a:br>
              <a:rPr lang="en-US" dirty="0"/>
            </a:br>
            <a:r>
              <a:rPr lang="en-US" dirty="0"/>
              <a:t> your lab work and </a:t>
            </a:r>
            <a:r>
              <a:rPr lang="en-US" dirty="0" smtClean="0"/>
              <a:t>theory preparation</a:t>
            </a:r>
            <a:endParaRPr lang="en-US" dirty="0"/>
          </a:p>
          <a:p>
            <a:pPr>
              <a:buFont typeface="Wingdings" charset="2"/>
              <a:buChar char="Ø"/>
            </a:pPr>
            <a:endParaRPr lang="en-US" sz="2000" dirty="0">
              <a:latin typeface="Lucida Sans Typewriter" pitchFamily="49" charset="0"/>
            </a:endParaRPr>
          </a:p>
          <a:p>
            <a:pPr>
              <a:buFont typeface="Wingdings" charset="2"/>
              <a:buNone/>
            </a:pPr>
            <a:endParaRPr lang="en-US" sz="2000" dirty="0">
              <a:latin typeface="Lucida Sans Typewriter" pitchFamily="49" charset="0"/>
            </a:endParaRPr>
          </a:p>
          <a:p>
            <a:pPr>
              <a:buFont typeface="Wingdings" charset="2"/>
              <a:buNone/>
            </a:pPr>
            <a:endParaRPr lang="en-US" sz="2000" dirty="0">
              <a:latin typeface="Lucida Sans Typewriter" pitchFamily="49" charset="0"/>
            </a:endParaRPr>
          </a:p>
          <a:p>
            <a:pPr>
              <a:buFont typeface="Wingdings" charset="2"/>
              <a:buNone/>
            </a:pPr>
            <a:endParaRPr lang="en-US" sz="2000" dirty="0">
              <a:latin typeface="Lucida Sans Typewrit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095500" y="103188"/>
            <a:ext cx="493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Preparations for the lab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1219200"/>
            <a:ext cx="818268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Lecture Schedule:</a:t>
            </a:r>
          </a:p>
          <a:p>
            <a:endParaRPr lang="en-US" sz="3200" dirty="0"/>
          </a:p>
          <a:p>
            <a:r>
              <a:rPr lang="en-US" sz="3200" dirty="0" smtClean="0"/>
              <a:t>Work out an acceptable 1-hour slot for a weekly</a:t>
            </a:r>
            <a:br>
              <a:rPr lang="en-US" sz="3200" dirty="0" smtClean="0"/>
            </a:br>
            <a:r>
              <a:rPr lang="en-US" sz="3200" dirty="0" smtClean="0"/>
              <a:t>lecture:</a:t>
            </a:r>
          </a:p>
          <a:p>
            <a:endParaRPr lang="en-US" sz="3200" dirty="0"/>
          </a:p>
          <a:p>
            <a:r>
              <a:rPr lang="en-US" sz="3200" u="sng" dirty="0" smtClean="0"/>
              <a:t>Suggestions:</a:t>
            </a:r>
          </a:p>
          <a:p>
            <a:r>
              <a:rPr lang="en-US" sz="3200" dirty="0" smtClean="0"/>
              <a:t>Wednesday 3pm to 4pm</a:t>
            </a:r>
          </a:p>
          <a:p>
            <a:r>
              <a:rPr lang="en-US" sz="3200" dirty="0"/>
              <a:t>o</a:t>
            </a:r>
            <a:r>
              <a:rPr lang="en-US" sz="3200" dirty="0" smtClean="0"/>
              <a:t>r</a:t>
            </a:r>
          </a:p>
          <a:p>
            <a:r>
              <a:rPr lang="en-US" sz="3200" dirty="0" smtClean="0"/>
              <a:t>Friday 3pm to 4pm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98688" y="0"/>
            <a:ext cx="4760912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>
                <a:solidFill>
                  <a:srgbClr val="000000"/>
                </a:solidFill>
                <a:cs typeface="DejaVu Sans" charset="0"/>
              </a:rPr>
              <a:t>Grading Scheme</a:t>
            </a: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9258986" cy="5526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	</a:t>
            </a:r>
            <a:r>
              <a:rPr lang="en-US" u="sng" dirty="0" smtClean="0">
                <a:solidFill>
                  <a:srgbClr val="000000"/>
                </a:solidFill>
                <a:cs typeface="DejaVu Sans" charset="0"/>
              </a:rPr>
              <a:t>70% </a:t>
            </a:r>
            <a:r>
              <a:rPr lang="en-US" u="sng" dirty="0">
                <a:solidFill>
                  <a:srgbClr val="000000"/>
                </a:solidFill>
                <a:cs typeface="DejaVu Sans" charset="0"/>
              </a:rPr>
              <a:t>labs + </a:t>
            </a:r>
            <a:r>
              <a:rPr lang="en-US" u="sng" dirty="0" smtClean="0">
                <a:solidFill>
                  <a:srgbClr val="000000"/>
                </a:solidFill>
                <a:cs typeface="DejaVu Sans" charset="0"/>
              </a:rPr>
              <a:t>30% </a:t>
            </a:r>
            <a:r>
              <a:rPr lang="en-US" u="sng" dirty="0">
                <a:solidFill>
                  <a:srgbClr val="000000"/>
                </a:solidFill>
                <a:cs typeface="DejaVu Sans" charset="0"/>
              </a:rPr>
              <a:t>endsem</a:t>
            </a:r>
          </a:p>
          <a:p>
            <a:pPr>
              <a:buClr>
                <a:srgbClr val="000000"/>
              </a:buClr>
              <a:buSzPct val="100000"/>
              <a:buFont typeface="Wingdings" charset="2"/>
              <a:buNone/>
            </a:pPr>
            <a:endParaRPr lang="en-US" dirty="0">
              <a:solidFill>
                <a:srgbClr val="000000"/>
              </a:solidFill>
              <a:cs typeface="DejaVu Sans" charset="0"/>
            </a:endParaRPr>
          </a:p>
          <a:p>
            <a:pPr>
              <a:buClr>
                <a:srgbClr val="000000"/>
              </a:buClr>
              <a:buSzPct val="100000"/>
              <a:buFont typeface="Wingdings" charset="2"/>
              <a:buChar char=""/>
            </a:pP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 You will work in </a:t>
            </a: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groups. Each person will</a:t>
            </a: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be </a:t>
            </a: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graded individually. </a:t>
            </a: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/>
            </a:r>
            <a:br>
              <a:rPr lang="en-US" sz="2400" dirty="0" smtClean="0">
                <a:solidFill>
                  <a:srgbClr val="000000"/>
                </a:solidFill>
                <a:cs typeface="DejaVu Sans" charset="0"/>
              </a:rPr>
            </a:b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    You </a:t>
            </a: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will appear for the </a:t>
            </a:r>
            <a:r>
              <a:rPr lang="en-US" sz="2400" u="sng" dirty="0">
                <a:solidFill>
                  <a:srgbClr val="000000"/>
                </a:solidFill>
                <a:cs typeface="DejaVu Sans" charset="0"/>
              </a:rPr>
              <a:t>endsem </a:t>
            </a:r>
            <a:r>
              <a:rPr lang="en-US" sz="2400" u="sng" dirty="0" smtClean="0">
                <a:solidFill>
                  <a:srgbClr val="000000"/>
                </a:solidFill>
                <a:cs typeface="DejaVu Sans" charset="0"/>
              </a:rPr>
              <a:t>exam</a:t>
            </a:r>
            <a:r>
              <a:rPr lang="en-US" sz="2400" u="sng" dirty="0">
                <a:solidFill>
                  <a:srgbClr val="000000"/>
                </a:solidFill>
                <a:cs typeface="DejaVu Sans" charset="0"/>
              </a:rPr>
              <a:t> </a:t>
            </a:r>
            <a:r>
              <a:rPr lang="en-US" sz="2400" u="sng" dirty="0" smtClean="0">
                <a:solidFill>
                  <a:srgbClr val="000000"/>
                </a:solidFill>
                <a:cs typeface="DejaVu Sans" charset="0"/>
              </a:rPr>
              <a:t>individually.</a:t>
            </a:r>
          </a:p>
          <a:p>
            <a:pPr>
              <a:buClr>
                <a:srgbClr val="000000"/>
              </a:buClr>
              <a:buSzPct val="100000"/>
            </a:pPr>
            <a:r>
              <a:rPr lang="en-US" sz="1100" dirty="0">
                <a:solidFill>
                  <a:srgbClr val="000000"/>
                </a:solidFill>
                <a:cs typeface="DejaVu Sans" charset="0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cs typeface="DejaVu Sans" charset="0"/>
              </a:rPr>
              <a:t>    </a:t>
            </a:r>
          </a:p>
          <a:p>
            <a:pPr>
              <a:buClr>
                <a:srgbClr val="000000"/>
              </a:buClr>
              <a:buSzPct val="100000"/>
              <a:buFont typeface="Wingdings" charset="2"/>
              <a:buChar char=""/>
            </a:pP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 Each </a:t>
            </a: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group will get a lab kit containing components</a:t>
            </a:r>
            <a:br>
              <a:rPr lang="en-US" sz="2400" dirty="0">
                <a:solidFill>
                  <a:srgbClr val="000000"/>
                </a:solidFill>
                <a:cs typeface="DejaVu Sans" charset="0"/>
              </a:rPr>
            </a:b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    necessary for all labs. Keep your lab kit safe</a:t>
            </a: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.</a:t>
            </a:r>
          </a:p>
          <a:p>
            <a:pPr>
              <a:buClr>
                <a:srgbClr val="000000"/>
              </a:buClr>
              <a:buSzPct val="100000"/>
            </a:pPr>
            <a:r>
              <a:rPr lang="en-US" sz="1200" dirty="0" smtClean="0">
                <a:solidFill>
                  <a:srgbClr val="000000"/>
                </a:solidFill>
                <a:cs typeface="DejaVu Sans" charset="0"/>
              </a:rPr>
              <a:t>     </a:t>
            </a:r>
          </a:p>
          <a:p>
            <a:pPr>
              <a:buClr>
                <a:srgbClr val="000000"/>
              </a:buClr>
              <a:buSzPct val="100000"/>
              <a:buFont typeface="Wingdings" charset="2"/>
              <a:buChar char=""/>
            </a:pP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You will receive a lab assignment on each </a:t>
            </a: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Tuesday </a:t>
            </a: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at </a:t>
            </a: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2pm.</a:t>
            </a: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/>
            </a:r>
            <a:br>
              <a:rPr lang="en-US" sz="2400" dirty="0">
                <a:solidFill>
                  <a:srgbClr val="000000"/>
                </a:solidFill>
                <a:cs typeface="DejaVu Sans" charset="0"/>
              </a:rPr>
            </a:b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     </a:t>
            </a: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It must </a:t>
            </a: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be completed in 3 hrs</a:t>
            </a: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.</a:t>
            </a:r>
            <a:br>
              <a:rPr lang="en-US" sz="2400" dirty="0" smtClean="0">
                <a:solidFill>
                  <a:srgbClr val="000000"/>
                </a:solidFill>
                <a:cs typeface="DejaVu Sans" charset="0"/>
              </a:rPr>
            </a:br>
            <a:r>
              <a:rPr lang="en-US" sz="1200" dirty="0" smtClean="0">
                <a:solidFill>
                  <a:srgbClr val="000000"/>
                </a:solidFill>
                <a:cs typeface="DejaVu Sans" charset="0"/>
              </a:rPr>
              <a:t>     </a:t>
            </a:r>
            <a:endParaRPr lang="en-US" sz="2400" dirty="0" smtClean="0">
              <a:solidFill>
                <a:srgbClr val="000000"/>
              </a:solidFill>
              <a:cs typeface="DejaVu Sans" charset="0"/>
            </a:endParaRPr>
          </a:p>
          <a:p>
            <a:pPr>
              <a:buClr>
                <a:srgbClr val="000000"/>
              </a:buClr>
              <a:buSzPct val="100000"/>
              <a:buFont typeface="Wingdings" charset="2"/>
              <a:buChar char=""/>
            </a:pP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There is no lab manual. You develop a procedure to solve the</a:t>
            </a:r>
            <a:br>
              <a:rPr lang="en-US" sz="2400" dirty="0" smtClean="0">
                <a:solidFill>
                  <a:srgbClr val="000000"/>
                </a:solidFill>
                <a:cs typeface="DejaVu Sans" charset="0"/>
              </a:rPr>
            </a:b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     problem based on what you know about electronics.</a:t>
            </a:r>
          </a:p>
          <a:p>
            <a:pPr>
              <a:buClr>
                <a:srgbClr val="000000"/>
              </a:buClr>
              <a:buSzPct val="100000"/>
            </a:pPr>
            <a:r>
              <a:rPr lang="en-US" sz="1400" dirty="0" smtClean="0">
                <a:solidFill>
                  <a:srgbClr val="000000"/>
                </a:solidFill>
                <a:cs typeface="DejaVu Sans" charset="0"/>
              </a:rPr>
              <a:t>    </a:t>
            </a:r>
            <a:endParaRPr lang="en-US" sz="1400" dirty="0">
              <a:solidFill>
                <a:srgbClr val="000000"/>
              </a:solidFill>
              <a:cs typeface="DejaVu Sans" charset="0"/>
            </a:endParaRPr>
          </a:p>
          <a:p>
            <a:pPr>
              <a:buClr>
                <a:srgbClr val="000000"/>
              </a:buClr>
              <a:buSzPct val="100000"/>
              <a:buFont typeface="Wingdings" charset="2"/>
              <a:buChar char=""/>
            </a:pPr>
            <a:r>
              <a:rPr lang="en-US" sz="2400" dirty="0">
                <a:solidFill>
                  <a:srgbClr val="000000"/>
                </a:solidFill>
                <a:cs typeface="DejaVu Sans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There is no journal either. Your assignments are set up in parts.</a:t>
            </a:r>
            <a:br>
              <a:rPr lang="en-US" sz="2400" dirty="0" smtClean="0">
                <a:solidFill>
                  <a:srgbClr val="000000"/>
                </a:solidFill>
                <a:cs typeface="DejaVu Sans" charset="0"/>
              </a:rPr>
            </a:br>
            <a:r>
              <a:rPr lang="en-US" sz="2400" dirty="0" smtClean="0">
                <a:solidFill>
                  <a:srgbClr val="000000"/>
                </a:solidFill>
                <a:cs typeface="DejaVu Sans" charset="0"/>
              </a:rPr>
              <a:t>    All parts are graded during the lab session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2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2009775" y="-46038"/>
            <a:ext cx="5103813" cy="1555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800" dirty="0"/>
              <a:t>Why are you </a:t>
            </a:r>
            <a:r>
              <a:rPr lang="en-US" sz="4800" dirty="0" smtClean="0"/>
              <a:t>in</a:t>
            </a:r>
            <a:endParaRPr lang="en-US" sz="4800" dirty="0"/>
          </a:p>
          <a:p>
            <a:pPr algn="ctr"/>
            <a:r>
              <a:rPr lang="en-US" sz="4800" dirty="0"/>
              <a:t>Electronics Lab ?</a:t>
            </a: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95288" y="1920875"/>
            <a:ext cx="8443912" cy="350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/>
              <a:t>Why do you need electronics techniques ?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buFont typeface="Wingdings" charset="2"/>
              <a:buChar char="Ø"/>
            </a:pPr>
            <a:r>
              <a:rPr lang="en-US"/>
              <a:t> What you can expect to learn by the end of </a:t>
            </a:r>
            <a:br>
              <a:rPr lang="en-US"/>
            </a:br>
            <a:r>
              <a:rPr lang="en-US"/>
              <a:t>    EP215.</a:t>
            </a:r>
          </a:p>
          <a:p>
            <a:pPr>
              <a:buFont typeface="Wingdings" charset="2"/>
              <a:buChar char="Ø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97000" y="103188"/>
            <a:ext cx="633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Why do we need Electronics ?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1828800"/>
            <a:ext cx="2438400" cy="1905000"/>
            <a:chOff x="0" y="1152"/>
            <a:chExt cx="1536" cy="1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0" y="1152"/>
              <a:ext cx="1536" cy="120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Physical</a:t>
              </a:r>
              <a:br>
                <a:rPr lang="en-US"/>
              </a:br>
              <a:r>
                <a:rPr lang="en-US"/>
                <a:t>Chemical</a:t>
              </a:r>
            </a:p>
            <a:p>
              <a:pPr algn="ctr"/>
              <a:r>
                <a:rPr lang="en-US"/>
                <a:t>System</a:t>
              </a: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384" y="163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3657600" y="1731963"/>
            <a:ext cx="1981200" cy="2057400"/>
            <a:chOff x="2400" y="1104"/>
            <a:chExt cx="1248" cy="1296"/>
          </a:xfrm>
        </p:grpSpPr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5400000">
              <a:off x="2400" y="1152"/>
              <a:ext cx="1296" cy="1200"/>
            </a:xfrm>
            <a:prstGeom prst="triangle">
              <a:avLst>
                <a:gd name="adj" fmla="val 50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2400" y="1536"/>
              <a:ext cx="111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Amplifier</a:t>
              </a:r>
            </a:p>
          </p:txBody>
        </p:sp>
      </p:grp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629400" y="2209800"/>
            <a:ext cx="2514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Measurement</a:t>
            </a:r>
          </a:p>
        </p:txBody>
      </p: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2373313" y="2420938"/>
            <a:ext cx="1406525" cy="825500"/>
            <a:chOff x="1495" y="1525"/>
            <a:chExt cx="886" cy="520"/>
          </a:xfrm>
        </p:grpSpPr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1536" y="1728"/>
              <a:ext cx="816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1495" y="1525"/>
              <a:ext cx="88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600">
                  <a:latin typeface="Lucida Sans Typewriter" pitchFamily="49" charset="0"/>
                </a:rPr>
                <a:t>Small</a:t>
              </a:r>
            </a:p>
            <a:p>
              <a:r>
                <a:rPr lang="en-US" sz="1600">
                  <a:latin typeface="Lucida Sans Typewriter" pitchFamily="49" charset="0"/>
                </a:rPr>
                <a:t>Electrical</a:t>
              </a:r>
            </a:p>
            <a:p>
              <a:r>
                <a:rPr lang="en-US" sz="1600">
                  <a:latin typeface="Lucida Sans Typewriter" pitchFamily="49" charset="0"/>
                </a:rPr>
                <a:t>signal</a:t>
              </a:r>
            </a:p>
          </p:txBody>
        </p:sp>
      </p:grp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5364163" y="2420938"/>
            <a:ext cx="1406525" cy="825500"/>
            <a:chOff x="3379" y="1525"/>
            <a:chExt cx="886" cy="520"/>
          </a:xfrm>
        </p:grpSpPr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3538" y="1729"/>
              <a:ext cx="638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379" y="1525"/>
              <a:ext cx="88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600">
                  <a:latin typeface="Lucida Sans Typewriter" pitchFamily="49" charset="0"/>
                </a:rPr>
                <a:t>Large</a:t>
              </a:r>
            </a:p>
            <a:p>
              <a:r>
                <a:rPr lang="en-US" sz="1600">
                  <a:latin typeface="Lucida Sans Typewriter" pitchFamily="49" charset="0"/>
                </a:rPr>
                <a:t>Electrical</a:t>
              </a:r>
            </a:p>
            <a:p>
              <a:r>
                <a:rPr lang="en-US" sz="1600">
                  <a:latin typeface="Lucida Sans Typewriter" pitchFamily="49" charset="0"/>
                </a:rPr>
                <a:t>signal</a:t>
              </a:r>
            </a:p>
          </p:txBody>
        </p:sp>
      </p:grp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-92075" y="3887788"/>
            <a:ext cx="6135688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 Examples:</a:t>
            </a:r>
          </a:p>
          <a:p>
            <a:r>
              <a:rPr lang="en-US" sz="2000"/>
              <a:t>  Resistance of a carbon nanotube </a:t>
            </a:r>
          </a:p>
          <a:p>
            <a:r>
              <a:rPr lang="en-US" sz="2000"/>
              <a:t>  Signal deposited by a proton in detector at LHC</a:t>
            </a:r>
          </a:p>
          <a:p>
            <a:r>
              <a:rPr lang="en-US" sz="2000"/>
              <a:t>  Fluoroscence in chemical sample</a:t>
            </a:r>
          </a:p>
          <a:p>
            <a:r>
              <a:rPr lang="en-US" sz="2000"/>
              <a:t>  View an AFM image of a protein folding in real time.</a:t>
            </a:r>
          </a:p>
        </p:txBody>
      </p:sp>
      <p:grpSp>
        <p:nvGrpSpPr>
          <p:cNvPr id="18" name="Group 23"/>
          <p:cNvGrpSpPr>
            <a:grpSpLocks/>
          </p:cNvGrpSpPr>
          <p:nvPr/>
        </p:nvGrpSpPr>
        <p:grpSpPr bwMode="auto">
          <a:xfrm>
            <a:off x="4824413" y="3465513"/>
            <a:ext cx="4786312" cy="3059112"/>
            <a:chOff x="3039" y="2183"/>
            <a:chExt cx="3015" cy="1927"/>
          </a:xfrm>
        </p:grpSpPr>
        <p:sp>
          <p:nvSpPr>
            <p:cNvPr id="19" name="Line 21"/>
            <p:cNvSpPr>
              <a:spLocks noChangeShapeType="1"/>
            </p:cNvSpPr>
            <p:nvPr/>
          </p:nvSpPr>
          <p:spPr bwMode="auto">
            <a:xfrm flipV="1">
              <a:off x="3039" y="2183"/>
              <a:ext cx="2721" cy="19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 rot="-2148375">
              <a:off x="3438" y="2996"/>
              <a:ext cx="26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>
                  <a:solidFill>
                    <a:srgbClr val="FF3300"/>
                  </a:solidFill>
                </a:rPr>
                <a:t>Where is the power?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6263" y="115888"/>
            <a:ext cx="8007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Voltage </a:t>
            </a:r>
            <a:r>
              <a:rPr lang="en-US" sz="3600">
                <a:solidFill>
                  <a:srgbClr val="FF3300"/>
                </a:solidFill>
              </a:rPr>
              <a:t>or Potential</a:t>
            </a:r>
            <a:r>
              <a:rPr lang="en-US" sz="3600"/>
              <a:t> – Current – Power</a:t>
            </a:r>
          </a:p>
          <a:p>
            <a:pPr algn="ctr"/>
            <a:r>
              <a:rPr lang="en-US" sz="3600"/>
              <a:t>What do these terms mean?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9388"/>
            <a:ext cx="2505075" cy="422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871663" y="2673350"/>
            <a:ext cx="1476375" cy="1476375"/>
          </a:xfrm>
          <a:prstGeom prst="rect">
            <a:avLst/>
          </a:prstGeom>
          <a:solidFill>
            <a:srgbClr val="FFCC00">
              <a:alpha val="3215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55625" y="5437188"/>
            <a:ext cx="4989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Heart pumps</a:t>
            </a:r>
            <a:r>
              <a:rPr lang="en-US">
                <a:latin typeface="Times New Roman" pitchFamily="16" charset="0"/>
                <a:cs typeface="Times New Roman" pitchFamily="16" charset="0"/>
              </a:rPr>
              <a:t>→</a:t>
            </a:r>
            <a:r>
              <a:rPr lang="en-US"/>
              <a:t>Blood flows</a:t>
            </a:r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4284663" y="1412875"/>
            <a:ext cx="3889375" cy="3314700"/>
            <a:chOff x="3084" y="890"/>
            <a:chExt cx="2450" cy="2088"/>
          </a:xfrm>
        </p:grpSpPr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4" y="890"/>
              <a:ext cx="1716" cy="20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4785" y="1389"/>
              <a:ext cx="703" cy="1565"/>
            </a:xfrm>
            <a:prstGeom prst="rect">
              <a:avLst/>
            </a:prstGeom>
            <a:solidFill>
              <a:srgbClr val="808000">
                <a:alpha val="34117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4732" y="1942"/>
              <a:ext cx="80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/>
                <a:t>Device</a:t>
              </a:r>
            </a:p>
            <a:p>
              <a:r>
                <a:rPr lang="en-US" sz="2800"/>
                <a:t>    X</a:t>
              </a: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8064500" y="2938463"/>
            <a:ext cx="1039813" cy="566737"/>
            <a:chOff x="5080" y="1956"/>
            <a:chExt cx="655" cy="357"/>
          </a:xfrm>
        </p:grpSpPr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5103" y="1956"/>
              <a:ext cx="3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>
              <a:off x="5103" y="2313"/>
              <a:ext cx="3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5080" y="2069"/>
              <a:ext cx="6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600">
                  <a:latin typeface="Lucida Sans Typewriter" pitchFamily="49" charset="0"/>
                </a:rPr>
                <a:t>current</a:t>
              </a:r>
            </a:p>
          </p:txBody>
        </p:sp>
      </p:grp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8026400" y="2362203"/>
            <a:ext cx="1117600" cy="685801"/>
            <a:chOff x="1495" y="1573"/>
            <a:chExt cx="886" cy="432"/>
          </a:xfrm>
        </p:grpSpPr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1536" y="2005"/>
              <a:ext cx="816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1495" y="1573"/>
              <a:ext cx="8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200" dirty="0">
                  <a:latin typeface="Lucida Sans Typewriter" pitchFamily="49" charset="0"/>
                </a:rPr>
                <a:t>Electrical</a:t>
              </a:r>
            </a:p>
            <a:p>
              <a:r>
                <a:rPr lang="en-US" sz="1200" dirty="0">
                  <a:latin typeface="Lucida Sans Typewriter" pitchFamily="49" charset="0"/>
                </a:rPr>
                <a:t>signal</a:t>
              </a:r>
            </a:p>
          </p:txBody>
        </p:sp>
      </p:grp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3670300" y="3536950"/>
            <a:ext cx="1873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>
                <a:solidFill>
                  <a:srgbClr val="FF3300"/>
                </a:solidFill>
              </a:rPr>
              <a:t>potential</a:t>
            </a:r>
          </a:p>
        </p:txBody>
      </p: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600200" y="103188"/>
            <a:ext cx="5924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What does </a:t>
            </a:r>
            <a:r>
              <a:rPr lang="en-US" sz="3600">
                <a:solidFill>
                  <a:srgbClr val="FF3300"/>
                </a:solidFill>
              </a:rPr>
              <a:t>Potential</a:t>
            </a:r>
            <a:r>
              <a:rPr lang="en-US" sz="3600"/>
              <a:t> mean ?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55625" y="1116013"/>
            <a:ext cx="72421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Literally – the </a:t>
            </a:r>
            <a:r>
              <a:rPr lang="en-US" i="1"/>
              <a:t>potential</a:t>
            </a:r>
            <a:r>
              <a:rPr lang="en-US"/>
              <a:t> to do something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55625" y="1908175"/>
            <a:ext cx="798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 Eg: </a:t>
            </a:r>
            <a:r>
              <a:rPr lang="en-US" sz="2400" i="1"/>
              <a:t>potential </a:t>
            </a:r>
            <a:r>
              <a:rPr lang="en-US" sz="2400"/>
              <a:t>of JEE entrant to become a good engineer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9750" y="2492375"/>
            <a:ext cx="7140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       </a:t>
            </a:r>
            <a:r>
              <a:rPr lang="en-US" sz="2400" i="1"/>
              <a:t>potential </a:t>
            </a:r>
            <a:r>
              <a:rPr lang="en-US" sz="2400"/>
              <a:t>of AIR 10 to do better than AIR 1000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47700" y="3406775"/>
            <a:ext cx="7759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 In our case:</a:t>
            </a:r>
          </a:p>
          <a:p>
            <a:r>
              <a:rPr lang="en-US"/>
              <a:t>       </a:t>
            </a:r>
            <a:r>
              <a:rPr lang="en-US" i="1" u="sng"/>
              <a:t>potential</a:t>
            </a:r>
            <a:r>
              <a:rPr lang="en-US" i="1"/>
              <a:t> </a:t>
            </a:r>
            <a:r>
              <a:rPr lang="en-US"/>
              <a:t>to supply current on demand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403350" y="4473575"/>
            <a:ext cx="4581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With reference to </a:t>
            </a:r>
            <a:r>
              <a:rPr lang="en-US" i="1" u="sng"/>
              <a:t>what ?</a:t>
            </a:r>
          </a:p>
        </p:txBody>
      </p: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574800" y="103188"/>
            <a:ext cx="597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Where does the current go ?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1828800"/>
            <a:ext cx="2438400" cy="1905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Physical</a:t>
            </a:r>
            <a:br>
              <a:rPr lang="en-US"/>
            </a:br>
            <a:r>
              <a:rPr lang="en-US"/>
              <a:t>Chemical</a:t>
            </a:r>
          </a:p>
          <a:p>
            <a:pPr algn="ctr"/>
            <a:r>
              <a:rPr lang="en-US"/>
              <a:t>System</a:t>
            </a:r>
          </a:p>
        </p:txBody>
      </p:sp>
      <p:sp>
        <p:nvSpPr>
          <p:cNvPr id="7" name="Oval 21"/>
          <p:cNvSpPr>
            <a:spLocks noChangeArrowheads="1"/>
          </p:cNvSpPr>
          <p:nvPr/>
        </p:nvSpPr>
        <p:spPr bwMode="auto">
          <a:xfrm>
            <a:off x="935038" y="11969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2"/>
          <p:cNvSpPr>
            <a:spLocks noChangeShapeType="1"/>
          </p:cNvSpPr>
          <p:nvPr/>
        </p:nvSpPr>
        <p:spPr bwMode="auto">
          <a:xfrm>
            <a:off x="1042988" y="1412875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23"/>
          <p:cNvSpPr>
            <a:spLocks noChangeShapeType="1"/>
          </p:cNvSpPr>
          <p:nvPr/>
        </p:nvSpPr>
        <p:spPr bwMode="auto">
          <a:xfrm>
            <a:off x="1042988" y="3752850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1008063" y="944563"/>
            <a:ext cx="906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12V</a:t>
            </a:r>
          </a:p>
        </p:txBody>
      </p: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827088" y="3933825"/>
            <a:ext cx="1447800" cy="579438"/>
            <a:chOff x="521" y="2478"/>
            <a:chExt cx="912" cy="365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521" y="2614"/>
              <a:ext cx="272" cy="90"/>
              <a:chOff x="521" y="2614"/>
              <a:chExt cx="272" cy="90"/>
            </a:xfrm>
          </p:grpSpPr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>
                <a:off x="521" y="2614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25"/>
              <p:cNvSpPr>
                <a:spLocks noChangeShapeType="1"/>
              </p:cNvSpPr>
              <p:nvPr/>
            </p:nvSpPr>
            <p:spPr bwMode="auto">
              <a:xfrm>
                <a:off x="544" y="263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26"/>
              <p:cNvSpPr>
                <a:spLocks noChangeShapeType="1"/>
              </p:cNvSpPr>
              <p:nvPr/>
            </p:nvSpPr>
            <p:spPr bwMode="auto">
              <a:xfrm>
                <a:off x="567" y="2659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27"/>
              <p:cNvSpPr>
                <a:spLocks noChangeShapeType="1"/>
              </p:cNvSpPr>
              <p:nvPr/>
            </p:nvSpPr>
            <p:spPr bwMode="auto">
              <a:xfrm>
                <a:off x="612" y="2682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28"/>
              <p:cNvSpPr>
                <a:spLocks noChangeShapeType="1"/>
              </p:cNvSpPr>
              <p:nvPr/>
            </p:nvSpPr>
            <p:spPr bwMode="auto">
              <a:xfrm>
                <a:off x="635" y="2704"/>
                <a:ext cx="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Text Box 31"/>
            <p:cNvSpPr txBox="1">
              <a:spLocks noChangeArrowheads="1"/>
            </p:cNvSpPr>
            <p:nvPr/>
          </p:nvSpPr>
          <p:spPr bwMode="auto">
            <a:xfrm>
              <a:off x="748" y="2478"/>
              <a:ext cx="6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GND</a:t>
              </a:r>
            </a:p>
          </p:txBody>
        </p:sp>
      </p:grpSp>
      <p:grpSp>
        <p:nvGrpSpPr>
          <p:cNvPr id="19" name="Group 33"/>
          <p:cNvGrpSpPr>
            <a:grpSpLocks/>
          </p:cNvGrpSpPr>
          <p:nvPr/>
        </p:nvGrpSpPr>
        <p:grpSpPr bwMode="auto">
          <a:xfrm>
            <a:off x="2411413" y="2349500"/>
            <a:ext cx="1039812" cy="719138"/>
            <a:chOff x="5080" y="1956"/>
            <a:chExt cx="655" cy="453"/>
          </a:xfrm>
        </p:grpSpPr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5103" y="1956"/>
              <a:ext cx="3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5103" y="2409"/>
              <a:ext cx="3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36"/>
            <p:cNvSpPr txBox="1">
              <a:spLocks noChangeArrowheads="1"/>
            </p:cNvSpPr>
            <p:nvPr/>
          </p:nvSpPr>
          <p:spPr bwMode="auto">
            <a:xfrm>
              <a:off x="5080" y="2069"/>
              <a:ext cx="6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600">
                  <a:latin typeface="Lucida Sans Typewriter" pitchFamily="49" charset="0"/>
                </a:rPr>
                <a:t>current</a:t>
              </a:r>
            </a:p>
          </p:txBody>
        </p:sp>
      </p:grpSp>
      <p:sp>
        <p:nvSpPr>
          <p:cNvPr id="23" name="Line 38"/>
          <p:cNvSpPr>
            <a:spLocks noChangeShapeType="1"/>
          </p:cNvSpPr>
          <p:nvPr/>
        </p:nvSpPr>
        <p:spPr bwMode="auto">
          <a:xfrm>
            <a:off x="2507949" y="2169499"/>
            <a:ext cx="1029302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39"/>
          <p:cNvSpPr txBox="1">
            <a:spLocks noChangeArrowheads="1"/>
          </p:cNvSpPr>
          <p:nvPr/>
        </p:nvSpPr>
        <p:spPr bwMode="auto">
          <a:xfrm>
            <a:off x="2570560" y="1695905"/>
            <a:ext cx="1117600" cy="36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dirty="0">
                <a:latin typeface="Lucida Sans Typewriter" pitchFamily="49" charset="0"/>
              </a:rPr>
              <a:t>Electrical</a:t>
            </a:r>
          </a:p>
          <a:p>
            <a:r>
              <a:rPr lang="en-US" sz="1200" dirty="0">
                <a:latin typeface="Lucida Sans Typewriter" pitchFamily="49" charset="0"/>
              </a:rPr>
              <a:t>signal</a:t>
            </a:r>
          </a:p>
        </p:txBody>
      </p:sp>
      <p:sp>
        <p:nvSpPr>
          <p:cNvPr id="25" name="Line 40"/>
          <p:cNvSpPr>
            <a:spLocks noChangeShapeType="1"/>
          </p:cNvSpPr>
          <p:nvPr/>
        </p:nvSpPr>
        <p:spPr bwMode="auto">
          <a:xfrm>
            <a:off x="971550" y="152082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41"/>
          <p:cNvSpPr>
            <a:spLocks noChangeShapeType="1"/>
          </p:cNvSpPr>
          <p:nvPr/>
        </p:nvSpPr>
        <p:spPr bwMode="auto">
          <a:xfrm>
            <a:off x="935038" y="378936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42"/>
          <p:cNvSpPr txBox="1">
            <a:spLocks noChangeArrowheads="1"/>
          </p:cNvSpPr>
          <p:nvPr/>
        </p:nvSpPr>
        <p:spPr bwMode="auto">
          <a:xfrm>
            <a:off x="754063" y="1303338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28" name="Text Box 43"/>
          <p:cNvSpPr txBox="1">
            <a:spLocks noChangeArrowheads="1"/>
          </p:cNvSpPr>
          <p:nvPr/>
        </p:nvSpPr>
        <p:spPr bwMode="auto">
          <a:xfrm>
            <a:off x="681038" y="36814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8600" y="5105400"/>
            <a:ext cx="7650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Most of the current is used by</a:t>
            </a:r>
          </a:p>
          <a:p>
            <a:r>
              <a:rPr lang="en-US" sz="2400" dirty="0" smtClean="0"/>
              <a:t>the system: only a small amount sampled for measurement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587500" y="103188"/>
            <a:ext cx="594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What does the Amplifer do ?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1828800"/>
            <a:ext cx="2438400" cy="1905000"/>
            <a:chOff x="0" y="1152"/>
            <a:chExt cx="1536" cy="120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0" y="1152"/>
              <a:ext cx="1536" cy="120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Physical</a:t>
              </a:r>
              <a:br>
                <a:rPr lang="en-US"/>
              </a:br>
              <a:r>
                <a:rPr lang="en-US"/>
                <a:t>Chemical</a:t>
              </a:r>
            </a:p>
            <a:p>
              <a:pPr algn="ctr"/>
              <a:r>
                <a:rPr lang="en-US"/>
                <a:t>System</a:t>
              </a: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384" y="163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657600" y="1731963"/>
            <a:ext cx="1981200" cy="2057400"/>
            <a:chOff x="2400" y="1104"/>
            <a:chExt cx="1248" cy="1296"/>
          </a:xfrm>
        </p:grpSpPr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5400000">
              <a:off x="2400" y="1152"/>
              <a:ext cx="1296" cy="1200"/>
            </a:xfrm>
            <a:prstGeom prst="triangle">
              <a:avLst>
                <a:gd name="adj" fmla="val 50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00" y="1536"/>
              <a:ext cx="111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Amplifier</a:t>
              </a:r>
            </a:p>
          </p:txBody>
        </p:sp>
      </p:grpSp>
      <p:sp>
        <p:nvSpPr>
          <p:cNvPr id="10" name="Oval 21"/>
          <p:cNvSpPr>
            <a:spLocks noChangeArrowheads="1"/>
          </p:cNvSpPr>
          <p:nvPr/>
        </p:nvSpPr>
        <p:spPr bwMode="auto">
          <a:xfrm>
            <a:off x="935038" y="11969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>
            <a:off x="1042988" y="1412875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1008063" y="944563"/>
            <a:ext cx="906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12V</a:t>
            </a:r>
          </a:p>
        </p:txBody>
      </p:sp>
      <p:sp>
        <p:nvSpPr>
          <p:cNvPr id="13" name="Line 24"/>
          <p:cNvSpPr>
            <a:spLocks noChangeShapeType="1"/>
          </p:cNvSpPr>
          <p:nvPr/>
        </p:nvSpPr>
        <p:spPr bwMode="auto">
          <a:xfrm>
            <a:off x="971550" y="152082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754063" y="1303338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15" name="Line 26"/>
          <p:cNvSpPr>
            <a:spLocks noChangeShapeType="1"/>
          </p:cNvSpPr>
          <p:nvPr/>
        </p:nvSpPr>
        <p:spPr bwMode="auto">
          <a:xfrm>
            <a:off x="1042988" y="3752850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" name="Group 27"/>
          <p:cNvGrpSpPr>
            <a:grpSpLocks/>
          </p:cNvGrpSpPr>
          <p:nvPr/>
        </p:nvGrpSpPr>
        <p:grpSpPr bwMode="auto">
          <a:xfrm>
            <a:off x="827088" y="3933825"/>
            <a:ext cx="1447800" cy="579438"/>
            <a:chOff x="521" y="2478"/>
            <a:chExt cx="912" cy="365"/>
          </a:xfrm>
        </p:grpSpPr>
        <p:grpSp>
          <p:nvGrpSpPr>
            <p:cNvPr id="17" name="Group 28"/>
            <p:cNvGrpSpPr>
              <a:grpSpLocks/>
            </p:cNvGrpSpPr>
            <p:nvPr/>
          </p:nvGrpSpPr>
          <p:grpSpPr bwMode="auto">
            <a:xfrm>
              <a:off x="521" y="2614"/>
              <a:ext cx="272" cy="90"/>
              <a:chOff x="521" y="2614"/>
              <a:chExt cx="272" cy="90"/>
            </a:xfrm>
          </p:grpSpPr>
          <p:sp>
            <p:nvSpPr>
              <p:cNvPr id="19" name="Line 29"/>
              <p:cNvSpPr>
                <a:spLocks noChangeShapeType="1"/>
              </p:cNvSpPr>
              <p:nvPr/>
            </p:nvSpPr>
            <p:spPr bwMode="auto">
              <a:xfrm>
                <a:off x="521" y="2614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30"/>
              <p:cNvSpPr>
                <a:spLocks noChangeShapeType="1"/>
              </p:cNvSpPr>
              <p:nvPr/>
            </p:nvSpPr>
            <p:spPr bwMode="auto">
              <a:xfrm>
                <a:off x="544" y="263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31"/>
              <p:cNvSpPr>
                <a:spLocks noChangeShapeType="1"/>
              </p:cNvSpPr>
              <p:nvPr/>
            </p:nvSpPr>
            <p:spPr bwMode="auto">
              <a:xfrm>
                <a:off x="567" y="2659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32"/>
              <p:cNvSpPr>
                <a:spLocks noChangeShapeType="1"/>
              </p:cNvSpPr>
              <p:nvPr/>
            </p:nvSpPr>
            <p:spPr bwMode="auto">
              <a:xfrm>
                <a:off x="612" y="2682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33"/>
              <p:cNvSpPr>
                <a:spLocks noChangeShapeType="1"/>
              </p:cNvSpPr>
              <p:nvPr/>
            </p:nvSpPr>
            <p:spPr bwMode="auto">
              <a:xfrm>
                <a:off x="635" y="2704"/>
                <a:ext cx="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748" y="2478"/>
              <a:ext cx="6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GND</a:t>
              </a:r>
            </a:p>
          </p:txBody>
        </p:sp>
      </p:grpSp>
      <p:sp>
        <p:nvSpPr>
          <p:cNvPr id="24" name="Line 35"/>
          <p:cNvSpPr>
            <a:spLocks noChangeShapeType="1"/>
          </p:cNvSpPr>
          <p:nvPr/>
        </p:nvSpPr>
        <p:spPr bwMode="auto">
          <a:xfrm>
            <a:off x="935038" y="378936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36"/>
          <p:cNvSpPr txBox="1">
            <a:spLocks noChangeArrowheads="1"/>
          </p:cNvSpPr>
          <p:nvPr/>
        </p:nvSpPr>
        <p:spPr bwMode="auto">
          <a:xfrm>
            <a:off x="681038" y="36814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>
            <a:off x="2447925" y="2528888"/>
            <a:ext cx="1260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9"/>
          <p:cNvSpPr>
            <a:spLocks noChangeShapeType="1"/>
          </p:cNvSpPr>
          <p:nvPr/>
        </p:nvSpPr>
        <p:spPr bwMode="auto">
          <a:xfrm flipH="1">
            <a:off x="2447925" y="28892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40"/>
          <p:cNvSpPr txBox="1">
            <a:spLocks noChangeArrowheads="1"/>
          </p:cNvSpPr>
          <p:nvPr/>
        </p:nvSpPr>
        <p:spPr bwMode="auto">
          <a:xfrm>
            <a:off x="2411413" y="2530475"/>
            <a:ext cx="1185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sz="1600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 sz="160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1600">
                <a:latin typeface="Lucida Sans Typewriter" pitchFamily="49" charset="0"/>
              </a:rPr>
              <a:t>current</a:t>
            </a:r>
          </a:p>
        </p:txBody>
      </p:sp>
      <p:sp>
        <p:nvSpPr>
          <p:cNvPr id="29" name="Oval 41"/>
          <p:cNvSpPr>
            <a:spLocks noChangeArrowheads="1"/>
          </p:cNvSpPr>
          <p:nvPr/>
        </p:nvSpPr>
        <p:spPr bwMode="auto">
          <a:xfrm>
            <a:off x="4276725" y="14859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42"/>
          <p:cNvSpPr>
            <a:spLocks noChangeShapeType="1"/>
          </p:cNvSpPr>
          <p:nvPr/>
        </p:nvSpPr>
        <p:spPr bwMode="auto">
          <a:xfrm>
            <a:off x="4384675" y="1701800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43"/>
          <p:cNvSpPr txBox="1">
            <a:spLocks noChangeArrowheads="1"/>
          </p:cNvSpPr>
          <p:nvPr/>
        </p:nvSpPr>
        <p:spPr bwMode="auto">
          <a:xfrm>
            <a:off x="4349750" y="1233488"/>
            <a:ext cx="9064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12V</a:t>
            </a:r>
          </a:p>
        </p:txBody>
      </p:sp>
      <p:sp>
        <p:nvSpPr>
          <p:cNvPr id="32" name="Line 44"/>
          <p:cNvSpPr>
            <a:spLocks noChangeShapeType="1"/>
          </p:cNvSpPr>
          <p:nvPr/>
        </p:nvSpPr>
        <p:spPr bwMode="auto">
          <a:xfrm>
            <a:off x="4313238" y="18097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45"/>
          <p:cNvSpPr txBox="1">
            <a:spLocks noChangeArrowheads="1"/>
          </p:cNvSpPr>
          <p:nvPr/>
        </p:nvSpPr>
        <p:spPr bwMode="auto">
          <a:xfrm>
            <a:off x="4095750" y="159226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34" name="Line 46"/>
          <p:cNvSpPr>
            <a:spLocks noChangeShapeType="1"/>
          </p:cNvSpPr>
          <p:nvPr/>
        </p:nvSpPr>
        <p:spPr bwMode="auto">
          <a:xfrm>
            <a:off x="4419600" y="3429000"/>
            <a:ext cx="7938" cy="684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" name="Group 47"/>
          <p:cNvGrpSpPr>
            <a:grpSpLocks/>
          </p:cNvGrpSpPr>
          <p:nvPr/>
        </p:nvGrpSpPr>
        <p:grpSpPr bwMode="auto">
          <a:xfrm>
            <a:off x="4203700" y="3897313"/>
            <a:ext cx="1447800" cy="579437"/>
            <a:chOff x="521" y="2478"/>
            <a:chExt cx="912" cy="365"/>
          </a:xfrm>
        </p:grpSpPr>
        <p:grpSp>
          <p:nvGrpSpPr>
            <p:cNvPr id="36" name="Group 48"/>
            <p:cNvGrpSpPr>
              <a:grpSpLocks/>
            </p:cNvGrpSpPr>
            <p:nvPr/>
          </p:nvGrpSpPr>
          <p:grpSpPr bwMode="auto">
            <a:xfrm>
              <a:off x="521" y="2614"/>
              <a:ext cx="272" cy="90"/>
              <a:chOff x="521" y="2614"/>
              <a:chExt cx="272" cy="90"/>
            </a:xfrm>
          </p:grpSpPr>
          <p:sp>
            <p:nvSpPr>
              <p:cNvPr id="38" name="Line 49"/>
              <p:cNvSpPr>
                <a:spLocks noChangeShapeType="1"/>
              </p:cNvSpPr>
              <p:nvPr/>
            </p:nvSpPr>
            <p:spPr bwMode="auto">
              <a:xfrm>
                <a:off x="521" y="2614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50"/>
              <p:cNvSpPr>
                <a:spLocks noChangeShapeType="1"/>
              </p:cNvSpPr>
              <p:nvPr/>
            </p:nvSpPr>
            <p:spPr bwMode="auto">
              <a:xfrm>
                <a:off x="544" y="263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51"/>
              <p:cNvSpPr>
                <a:spLocks noChangeShapeType="1"/>
              </p:cNvSpPr>
              <p:nvPr/>
            </p:nvSpPr>
            <p:spPr bwMode="auto">
              <a:xfrm>
                <a:off x="567" y="2659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52"/>
              <p:cNvSpPr>
                <a:spLocks noChangeShapeType="1"/>
              </p:cNvSpPr>
              <p:nvPr/>
            </p:nvSpPr>
            <p:spPr bwMode="auto">
              <a:xfrm>
                <a:off x="612" y="2682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53"/>
              <p:cNvSpPr>
                <a:spLocks noChangeShapeType="1"/>
              </p:cNvSpPr>
              <p:nvPr/>
            </p:nvSpPr>
            <p:spPr bwMode="auto">
              <a:xfrm>
                <a:off x="635" y="2704"/>
                <a:ext cx="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" name="Text Box 54"/>
            <p:cNvSpPr txBox="1">
              <a:spLocks noChangeArrowheads="1"/>
            </p:cNvSpPr>
            <p:nvPr/>
          </p:nvSpPr>
          <p:spPr bwMode="auto">
            <a:xfrm>
              <a:off x="748" y="2478"/>
              <a:ext cx="6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GND</a:t>
              </a:r>
            </a:p>
          </p:txBody>
        </p:sp>
      </p:grpSp>
      <p:sp>
        <p:nvSpPr>
          <p:cNvPr id="43" name="Line 55"/>
          <p:cNvSpPr>
            <a:spLocks noChangeShapeType="1"/>
          </p:cNvSpPr>
          <p:nvPr/>
        </p:nvSpPr>
        <p:spPr bwMode="auto">
          <a:xfrm>
            <a:off x="4319588" y="35369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56"/>
          <p:cNvSpPr txBox="1">
            <a:spLocks noChangeArrowheads="1"/>
          </p:cNvSpPr>
          <p:nvPr/>
        </p:nvSpPr>
        <p:spPr bwMode="auto">
          <a:xfrm>
            <a:off x="4057650" y="34274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45" name="Text Box 57"/>
          <p:cNvSpPr txBox="1">
            <a:spLocks noChangeArrowheads="1"/>
          </p:cNvSpPr>
          <p:nvPr/>
        </p:nvSpPr>
        <p:spPr bwMode="auto">
          <a:xfrm>
            <a:off x="1655763" y="5148263"/>
            <a:ext cx="61833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Amplifier “samples” small amount</a:t>
            </a:r>
          </a:p>
          <a:p>
            <a:r>
              <a:rPr lang="en-US"/>
              <a:t>of current and makes it big</a:t>
            </a:r>
          </a:p>
        </p:txBody>
      </p:sp>
      <p:sp>
        <p:nvSpPr>
          <p:cNvPr id="46" name="Line 59"/>
          <p:cNvSpPr>
            <a:spLocks noChangeShapeType="1"/>
          </p:cNvSpPr>
          <p:nvPr/>
        </p:nvSpPr>
        <p:spPr bwMode="auto">
          <a:xfrm>
            <a:off x="5638576" y="2781300"/>
            <a:ext cx="10128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 Box 60"/>
          <p:cNvSpPr txBox="1">
            <a:spLocks noChangeArrowheads="1"/>
          </p:cNvSpPr>
          <p:nvPr/>
        </p:nvSpPr>
        <p:spPr bwMode="auto">
          <a:xfrm>
            <a:off x="5638576" y="1782536"/>
            <a:ext cx="14065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dirty="0">
                <a:latin typeface="Lucida Sans Typewriter" pitchFamily="49" charset="0"/>
              </a:rPr>
              <a:t>Large</a:t>
            </a:r>
          </a:p>
          <a:p>
            <a:r>
              <a:rPr lang="en-US" sz="1600" dirty="0">
                <a:latin typeface="Lucida Sans Typewriter" pitchFamily="49" charset="0"/>
              </a:rPr>
              <a:t>Electrical</a:t>
            </a:r>
          </a:p>
          <a:p>
            <a:r>
              <a:rPr lang="en-US" sz="1600" dirty="0">
                <a:latin typeface="Lucida Sans Typewriter" pitchFamily="49" charset="0"/>
              </a:rPr>
              <a:t>signal</a:t>
            </a:r>
          </a:p>
        </p:txBody>
      </p: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09600" y="103188"/>
            <a:ext cx="790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600"/>
              <a:t>How do you make the measurement ?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1828800"/>
            <a:ext cx="2438400" cy="1905000"/>
            <a:chOff x="0" y="1152"/>
            <a:chExt cx="1536" cy="120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0" y="1152"/>
              <a:ext cx="1536" cy="120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Physical</a:t>
              </a:r>
              <a:br>
                <a:rPr lang="en-US"/>
              </a:br>
              <a:r>
                <a:rPr lang="en-US"/>
                <a:t>Chemical</a:t>
              </a:r>
            </a:p>
            <a:p>
              <a:pPr algn="ctr"/>
              <a:r>
                <a:rPr lang="en-US"/>
                <a:t>System</a:t>
              </a: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384" y="163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657600" y="1731963"/>
            <a:ext cx="1981200" cy="2057400"/>
            <a:chOff x="2400" y="1104"/>
            <a:chExt cx="1248" cy="1296"/>
          </a:xfrm>
        </p:grpSpPr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5400000">
              <a:off x="2400" y="1152"/>
              <a:ext cx="1296" cy="1200"/>
            </a:xfrm>
            <a:prstGeom prst="triangle">
              <a:avLst>
                <a:gd name="adj" fmla="val 50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00" y="1536"/>
              <a:ext cx="111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Amplifier</a:t>
              </a:r>
            </a:p>
          </p:txBody>
        </p:sp>
      </p:grp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935038" y="11969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1042988" y="1412875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008063" y="944563"/>
            <a:ext cx="906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12V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971550" y="152082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54063" y="1303338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042988" y="3752850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827088" y="3933825"/>
            <a:ext cx="1447800" cy="579438"/>
            <a:chOff x="521" y="2478"/>
            <a:chExt cx="912" cy="365"/>
          </a:xfrm>
        </p:grpSpPr>
        <p:grpSp>
          <p:nvGrpSpPr>
            <p:cNvPr id="17" name="Group 17"/>
            <p:cNvGrpSpPr>
              <a:grpSpLocks/>
            </p:cNvGrpSpPr>
            <p:nvPr/>
          </p:nvGrpSpPr>
          <p:grpSpPr bwMode="auto">
            <a:xfrm>
              <a:off x="521" y="2614"/>
              <a:ext cx="272" cy="90"/>
              <a:chOff x="521" y="2614"/>
              <a:chExt cx="272" cy="90"/>
            </a:xfrm>
          </p:grpSpPr>
          <p:sp>
            <p:nvSpPr>
              <p:cNvPr id="19" name="Line 18"/>
              <p:cNvSpPr>
                <a:spLocks noChangeShapeType="1"/>
              </p:cNvSpPr>
              <p:nvPr/>
            </p:nvSpPr>
            <p:spPr bwMode="auto">
              <a:xfrm>
                <a:off x="521" y="2614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19"/>
              <p:cNvSpPr>
                <a:spLocks noChangeShapeType="1"/>
              </p:cNvSpPr>
              <p:nvPr/>
            </p:nvSpPr>
            <p:spPr bwMode="auto">
              <a:xfrm>
                <a:off x="544" y="263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>
                <a:off x="567" y="2659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>
                <a:off x="612" y="2682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22"/>
              <p:cNvSpPr>
                <a:spLocks noChangeShapeType="1"/>
              </p:cNvSpPr>
              <p:nvPr/>
            </p:nvSpPr>
            <p:spPr bwMode="auto">
              <a:xfrm>
                <a:off x="635" y="2704"/>
                <a:ext cx="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748" y="2478"/>
              <a:ext cx="6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GND</a:t>
              </a:r>
            </a:p>
          </p:txBody>
        </p:sp>
      </p:grp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935038" y="378936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681038" y="36814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2447925" y="2492375"/>
            <a:ext cx="1260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H="1">
            <a:off x="2447925" y="29241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2411413" y="2530475"/>
            <a:ext cx="1195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sz="1600" b="1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 sz="160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1600">
                <a:latin typeface="Lucida Sans Typewriter" pitchFamily="49" charset="0"/>
              </a:rPr>
              <a:t>current</a:t>
            </a:r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4276725" y="14859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4384675" y="1701800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4349750" y="1233488"/>
            <a:ext cx="9064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12V</a:t>
            </a: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4313238" y="18097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095750" y="159226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4419600" y="3429000"/>
            <a:ext cx="7938" cy="684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" name="Group 35"/>
          <p:cNvGrpSpPr>
            <a:grpSpLocks/>
          </p:cNvGrpSpPr>
          <p:nvPr/>
        </p:nvGrpSpPr>
        <p:grpSpPr bwMode="auto">
          <a:xfrm>
            <a:off x="4203700" y="3897313"/>
            <a:ext cx="1447800" cy="579437"/>
            <a:chOff x="521" y="2478"/>
            <a:chExt cx="912" cy="365"/>
          </a:xfrm>
        </p:grpSpPr>
        <p:grpSp>
          <p:nvGrpSpPr>
            <p:cNvPr id="36" name="Group 36"/>
            <p:cNvGrpSpPr>
              <a:grpSpLocks/>
            </p:cNvGrpSpPr>
            <p:nvPr/>
          </p:nvGrpSpPr>
          <p:grpSpPr bwMode="auto">
            <a:xfrm>
              <a:off x="521" y="2614"/>
              <a:ext cx="272" cy="90"/>
              <a:chOff x="521" y="2614"/>
              <a:chExt cx="272" cy="90"/>
            </a:xfrm>
          </p:grpSpPr>
          <p:sp>
            <p:nvSpPr>
              <p:cNvPr id="38" name="Line 37"/>
              <p:cNvSpPr>
                <a:spLocks noChangeShapeType="1"/>
              </p:cNvSpPr>
              <p:nvPr/>
            </p:nvSpPr>
            <p:spPr bwMode="auto">
              <a:xfrm>
                <a:off x="521" y="2614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38"/>
              <p:cNvSpPr>
                <a:spLocks noChangeShapeType="1"/>
              </p:cNvSpPr>
              <p:nvPr/>
            </p:nvSpPr>
            <p:spPr bwMode="auto">
              <a:xfrm>
                <a:off x="544" y="263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39"/>
              <p:cNvSpPr>
                <a:spLocks noChangeShapeType="1"/>
              </p:cNvSpPr>
              <p:nvPr/>
            </p:nvSpPr>
            <p:spPr bwMode="auto">
              <a:xfrm>
                <a:off x="567" y="2659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40"/>
              <p:cNvSpPr>
                <a:spLocks noChangeShapeType="1"/>
              </p:cNvSpPr>
              <p:nvPr/>
            </p:nvSpPr>
            <p:spPr bwMode="auto">
              <a:xfrm>
                <a:off x="612" y="2682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41"/>
              <p:cNvSpPr>
                <a:spLocks noChangeShapeType="1"/>
              </p:cNvSpPr>
              <p:nvPr/>
            </p:nvSpPr>
            <p:spPr bwMode="auto">
              <a:xfrm>
                <a:off x="635" y="2704"/>
                <a:ext cx="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" name="Text Box 42"/>
            <p:cNvSpPr txBox="1">
              <a:spLocks noChangeArrowheads="1"/>
            </p:cNvSpPr>
            <p:nvPr/>
          </p:nvSpPr>
          <p:spPr bwMode="auto">
            <a:xfrm>
              <a:off x="748" y="2478"/>
              <a:ext cx="6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GND</a:t>
              </a:r>
            </a:p>
          </p:txBody>
        </p:sp>
      </p:grpSp>
      <p:sp>
        <p:nvSpPr>
          <p:cNvPr id="43" name="Line 43"/>
          <p:cNvSpPr>
            <a:spLocks noChangeShapeType="1"/>
          </p:cNvSpPr>
          <p:nvPr/>
        </p:nvSpPr>
        <p:spPr bwMode="auto">
          <a:xfrm>
            <a:off x="4319588" y="35369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4057650" y="34274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-3941" y="4941888"/>
            <a:ext cx="931857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dirty="0"/>
              <a:t>The final measurement device – </a:t>
            </a:r>
          </a:p>
          <a:p>
            <a:pPr algn="ctr"/>
            <a:r>
              <a:rPr lang="en-US" dirty="0"/>
              <a:t>an analog to digital converter </a:t>
            </a:r>
          </a:p>
          <a:p>
            <a:pPr algn="ctr"/>
            <a:r>
              <a:rPr lang="en-US" dirty="0" smtClean="0"/>
              <a:t>(Digital </a:t>
            </a:r>
            <a:r>
              <a:rPr lang="en-US" dirty="0" err="1" smtClean="0"/>
              <a:t>Multimeter</a:t>
            </a:r>
            <a:r>
              <a:rPr lang="en-US" dirty="0" smtClean="0"/>
              <a:t> [DMM] or Oscilloscope [DSO])</a:t>
            </a:r>
            <a:endParaRPr lang="en-US" dirty="0"/>
          </a:p>
        </p:txBody>
      </p: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6629400" y="2241550"/>
            <a:ext cx="2514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Measurement</a:t>
            </a:r>
          </a:p>
        </p:txBody>
      </p:sp>
      <p:sp>
        <p:nvSpPr>
          <p:cNvPr id="47" name="Line 50"/>
          <p:cNvSpPr>
            <a:spLocks noChangeShapeType="1"/>
          </p:cNvSpPr>
          <p:nvPr/>
        </p:nvSpPr>
        <p:spPr bwMode="auto">
          <a:xfrm>
            <a:off x="5148263" y="2457450"/>
            <a:ext cx="1476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1"/>
          <p:cNvSpPr>
            <a:spLocks noChangeShapeType="1"/>
          </p:cNvSpPr>
          <p:nvPr/>
        </p:nvSpPr>
        <p:spPr bwMode="auto">
          <a:xfrm flipH="1">
            <a:off x="5111750" y="3068638"/>
            <a:ext cx="1512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52"/>
          <p:cNvSpPr txBox="1">
            <a:spLocks noChangeArrowheads="1"/>
          </p:cNvSpPr>
          <p:nvPr/>
        </p:nvSpPr>
        <p:spPr bwMode="auto">
          <a:xfrm>
            <a:off x="5586413" y="2600325"/>
            <a:ext cx="1217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sz="1600" b="1">
                <a:latin typeface="Times New Roman" pitchFamily="16" charset="0"/>
                <a:cs typeface="Times New Roman" pitchFamily="16" charset="0"/>
              </a:rPr>
              <a:t>Δ</a:t>
            </a:r>
            <a:r>
              <a:rPr lang="en-US" sz="160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1600">
                <a:latin typeface="Lucida Sans Typewriter" pitchFamily="49" charset="0"/>
              </a:rPr>
              <a:t>current</a:t>
            </a:r>
          </a:p>
        </p:txBody>
      </p:sp>
      <p:sp>
        <p:nvSpPr>
          <p:cNvPr id="50" name="Oval 53"/>
          <p:cNvSpPr>
            <a:spLocks noChangeArrowheads="1"/>
          </p:cNvSpPr>
          <p:nvPr/>
        </p:nvSpPr>
        <p:spPr bwMode="auto">
          <a:xfrm>
            <a:off x="7624763" y="16287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54"/>
          <p:cNvSpPr>
            <a:spLocks noChangeShapeType="1"/>
          </p:cNvSpPr>
          <p:nvPr/>
        </p:nvSpPr>
        <p:spPr bwMode="auto">
          <a:xfrm>
            <a:off x="7732713" y="1844675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Text Box 55"/>
          <p:cNvSpPr txBox="1">
            <a:spLocks noChangeArrowheads="1"/>
          </p:cNvSpPr>
          <p:nvPr/>
        </p:nvSpPr>
        <p:spPr bwMode="auto">
          <a:xfrm>
            <a:off x="7697788" y="1376363"/>
            <a:ext cx="906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12V</a:t>
            </a:r>
          </a:p>
        </p:txBody>
      </p:sp>
      <p:sp>
        <p:nvSpPr>
          <p:cNvPr id="53" name="Line 56"/>
          <p:cNvSpPr>
            <a:spLocks noChangeShapeType="1"/>
          </p:cNvSpPr>
          <p:nvPr/>
        </p:nvSpPr>
        <p:spPr bwMode="auto">
          <a:xfrm>
            <a:off x="7661275" y="195262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Text Box 57"/>
          <p:cNvSpPr txBox="1">
            <a:spLocks noChangeArrowheads="1"/>
          </p:cNvSpPr>
          <p:nvPr/>
        </p:nvSpPr>
        <p:spPr bwMode="auto">
          <a:xfrm>
            <a:off x="7443788" y="1735138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  <p:sp>
        <p:nvSpPr>
          <p:cNvPr id="55" name="Line 58"/>
          <p:cNvSpPr>
            <a:spLocks noChangeShapeType="1"/>
          </p:cNvSpPr>
          <p:nvPr/>
        </p:nvSpPr>
        <p:spPr bwMode="auto">
          <a:xfrm>
            <a:off x="7769225" y="3251200"/>
            <a:ext cx="6350" cy="898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" name="Group 59"/>
          <p:cNvGrpSpPr>
            <a:grpSpLocks/>
          </p:cNvGrpSpPr>
          <p:nvPr/>
        </p:nvGrpSpPr>
        <p:grpSpPr bwMode="auto">
          <a:xfrm>
            <a:off x="7553325" y="3933825"/>
            <a:ext cx="1447800" cy="579438"/>
            <a:chOff x="521" y="2478"/>
            <a:chExt cx="912" cy="365"/>
          </a:xfrm>
        </p:grpSpPr>
        <p:grpSp>
          <p:nvGrpSpPr>
            <p:cNvPr id="57" name="Group 60"/>
            <p:cNvGrpSpPr>
              <a:grpSpLocks/>
            </p:cNvGrpSpPr>
            <p:nvPr/>
          </p:nvGrpSpPr>
          <p:grpSpPr bwMode="auto">
            <a:xfrm>
              <a:off x="521" y="2614"/>
              <a:ext cx="272" cy="90"/>
              <a:chOff x="521" y="2614"/>
              <a:chExt cx="272" cy="90"/>
            </a:xfrm>
          </p:grpSpPr>
          <p:sp>
            <p:nvSpPr>
              <p:cNvPr id="59" name="Line 61"/>
              <p:cNvSpPr>
                <a:spLocks noChangeShapeType="1"/>
              </p:cNvSpPr>
              <p:nvPr/>
            </p:nvSpPr>
            <p:spPr bwMode="auto">
              <a:xfrm>
                <a:off x="521" y="2614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62"/>
              <p:cNvSpPr>
                <a:spLocks noChangeShapeType="1"/>
              </p:cNvSpPr>
              <p:nvPr/>
            </p:nvSpPr>
            <p:spPr bwMode="auto">
              <a:xfrm>
                <a:off x="544" y="2636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63"/>
              <p:cNvSpPr>
                <a:spLocks noChangeShapeType="1"/>
              </p:cNvSpPr>
              <p:nvPr/>
            </p:nvSpPr>
            <p:spPr bwMode="auto">
              <a:xfrm>
                <a:off x="567" y="2659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64"/>
              <p:cNvSpPr>
                <a:spLocks noChangeShapeType="1"/>
              </p:cNvSpPr>
              <p:nvPr/>
            </p:nvSpPr>
            <p:spPr bwMode="auto">
              <a:xfrm>
                <a:off x="612" y="2682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65"/>
              <p:cNvSpPr>
                <a:spLocks noChangeShapeType="1"/>
              </p:cNvSpPr>
              <p:nvPr/>
            </p:nvSpPr>
            <p:spPr bwMode="auto">
              <a:xfrm>
                <a:off x="635" y="2704"/>
                <a:ext cx="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" name="Text Box 66"/>
            <p:cNvSpPr txBox="1">
              <a:spLocks noChangeArrowheads="1"/>
            </p:cNvSpPr>
            <p:nvPr/>
          </p:nvSpPr>
          <p:spPr bwMode="auto">
            <a:xfrm>
              <a:off x="748" y="2478"/>
              <a:ext cx="6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GND</a:t>
              </a:r>
            </a:p>
          </p:txBody>
        </p:sp>
      </p:grpSp>
      <p:sp>
        <p:nvSpPr>
          <p:cNvPr id="64" name="Line 67"/>
          <p:cNvSpPr>
            <a:spLocks noChangeShapeType="1"/>
          </p:cNvSpPr>
          <p:nvPr/>
        </p:nvSpPr>
        <p:spPr bwMode="auto">
          <a:xfrm>
            <a:off x="7669213" y="33591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68"/>
          <p:cNvSpPr txBox="1">
            <a:spLocks noChangeArrowheads="1"/>
          </p:cNvSpPr>
          <p:nvPr/>
        </p:nvSpPr>
        <p:spPr bwMode="auto">
          <a:xfrm>
            <a:off x="7407275" y="324961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i="1">
                <a:latin typeface="Times New Roman" pitchFamily="16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466</Words>
  <Application>Microsoft Office PowerPoint</Application>
  <PresentationFormat>On-screen Show (4:3)</PresentationFormat>
  <Paragraphs>180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Pradeep</dc:creator>
  <cp:lastModifiedBy>Pradeep Sarin</cp:lastModifiedBy>
  <cp:revision>13</cp:revision>
  <dcterms:created xsi:type="dcterms:W3CDTF">2006-08-16T00:00:00Z</dcterms:created>
  <dcterms:modified xsi:type="dcterms:W3CDTF">2014-04-29T09:10:00Z</dcterms:modified>
</cp:coreProperties>
</file>