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70" r:id="rId4"/>
    <p:sldId id="277" r:id="rId5"/>
    <p:sldId id="271" r:id="rId6"/>
    <p:sldId id="272" r:id="rId7"/>
    <p:sldId id="276" r:id="rId8"/>
    <p:sldId id="278" r:id="rId9"/>
    <p:sldId id="279" r:id="rId10"/>
    <p:sldId id="280" r:id="rId11"/>
    <p:sldId id="273" r:id="rId12"/>
    <p:sldId id="274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-76200" y="6515100"/>
            <a:ext cx="92202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152400" y="6553200"/>
            <a:ext cx="9004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EP215 Electronics</a:t>
            </a:r>
            <a:r>
              <a:rPr lang="en-US" sz="1200" i="1" baseline="0" dirty="0" smtClean="0"/>
              <a:t> Lab 1</a:t>
            </a:r>
            <a:r>
              <a:rPr lang="en-US" sz="1200" i="1" dirty="0" smtClean="0"/>
              <a:t>								Slide</a:t>
            </a:r>
            <a:r>
              <a:rPr lang="en-US" sz="1200" i="1" baseline="0" dirty="0" smtClean="0"/>
              <a:t> </a:t>
            </a:r>
            <a:fld id="{274FF273-04BD-48F3-A478-5E3DF13875C7}" type="slidenum">
              <a:rPr lang="en-US" sz="1200" i="1" baseline="0" smtClean="0"/>
              <a:t>‹#›</a:t>
            </a:fld>
            <a:endParaRPr lang="en-US" sz="1200" i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falstad.com/circuit/e-fullrect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laboutcircuit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lstad.com/circuit/e-rectify.html" TargetMode="External"/><Relationship Id="rId2" Type="http://schemas.openxmlformats.org/officeDocument/2006/relationships/hyperlink" Target="http://www.falstad.com/circuit/e-diodelimit.html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falstad.com/circuit/e-fullrect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falstad.com/circuit/e-fullrect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falstad.com/circuit/e-fullrect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falstad.com/circuit/e-fullrect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8013" cy="21637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u="sng" smtClean="0"/>
              <a:t>EP215</a:t>
            </a:r>
            <a:br>
              <a:rPr lang="en-US" sz="4800" u="sng" smtClean="0"/>
            </a:br>
            <a:r>
              <a:rPr lang="en-US" sz="4800" smtClean="0"/>
              <a:t>Electronics Lab 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92967" y="2743199"/>
            <a:ext cx="641669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Lecture </a:t>
            </a:r>
            <a:r>
              <a:rPr lang="en-US" sz="4000" b="1" dirty="0" smtClean="0"/>
              <a:t>3</a:t>
            </a:r>
            <a:endParaRPr lang="en-US" sz="4000" dirty="0"/>
          </a:p>
          <a:p>
            <a:pPr algn="ctr"/>
            <a:r>
              <a:rPr lang="en-US" sz="4000" dirty="0" smtClean="0"/>
              <a:t>Review of Lab </a:t>
            </a:r>
            <a:r>
              <a:rPr lang="en-US" sz="4000" dirty="0" smtClean="0"/>
              <a:t>2</a:t>
            </a:r>
          </a:p>
          <a:p>
            <a:pPr algn="ctr"/>
            <a:r>
              <a:rPr lang="en-US" sz="4000" dirty="0" smtClean="0"/>
              <a:t>Simplest Active device: DIODE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80326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4230" y="0"/>
            <a:ext cx="9166782" cy="1448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800" dirty="0" smtClean="0">
                <a:solidFill>
                  <a:srgbClr val="000000"/>
                </a:solidFill>
                <a:cs typeface="DejaVu Sans" charset="0"/>
              </a:rPr>
              <a:t>Full wave rectifier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000" dirty="0" smtClean="0">
                <a:solidFill>
                  <a:srgbClr val="000000"/>
                </a:solidFill>
                <a:cs typeface="DejaVu Sans" charset="0"/>
              </a:rPr>
              <a:t>Looks like a half-wave rectifier from </a:t>
            </a:r>
            <a:r>
              <a:rPr lang="en-IN" sz="4000" i="1" dirty="0" err="1" smtClean="0">
                <a:solidFill>
                  <a:srgbClr val="000000"/>
                </a:solidFill>
                <a:cs typeface="DejaVu Sans" charset="0"/>
              </a:rPr>
              <a:t>V</a:t>
            </a:r>
            <a:r>
              <a:rPr lang="en-IN" sz="4000" i="1" baseline="-25000" dirty="0" err="1" smtClean="0">
                <a:solidFill>
                  <a:srgbClr val="000000"/>
                </a:solidFill>
                <a:cs typeface="DejaVu Sans" charset="0"/>
              </a:rPr>
              <a:t>out</a:t>
            </a:r>
            <a:endParaRPr lang="en-IN" sz="40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912813"/>
            <a:ext cx="91440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28194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914400"/>
            <a:ext cx="1105088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800" dirty="0">
                <a:solidFill>
                  <a:srgbClr val="000000"/>
                </a:solidFill>
                <a:cs typeface="DejaVu Sans" charset="0"/>
              </a:rPr>
              <a:t>		</a:t>
            </a:r>
            <a:endParaRPr lang="en-US" sz="24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28700" y="1905000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Lucida Console" pitchFamily="49" charset="0"/>
                <a:hlinkClick r:id="rId2"/>
              </a:rPr>
              <a:t>http://</a:t>
            </a:r>
            <a:r>
              <a:rPr lang="en-US" dirty="0" smtClean="0">
                <a:latin typeface="Lucida Console" pitchFamily="49" charset="0"/>
                <a:hlinkClick r:id="rId2"/>
              </a:rPr>
              <a:t>www.falstad.com/circuit/e-fullrect.html</a:t>
            </a:r>
            <a:endParaRPr lang="en-US" dirty="0">
              <a:latin typeface="Lucida Console" pitchFamily="49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105088" y="2987531"/>
            <a:ext cx="2825112" cy="1584613"/>
            <a:chOff x="0" y="0"/>
            <a:chExt cx="2824828" cy="1584613"/>
          </a:xfrm>
        </p:grpSpPr>
        <p:grpSp>
          <p:nvGrpSpPr>
            <p:cNvPr id="10" name="Group 9"/>
            <p:cNvGrpSpPr/>
            <p:nvPr/>
          </p:nvGrpSpPr>
          <p:grpSpPr>
            <a:xfrm>
              <a:off x="45435" y="0"/>
              <a:ext cx="2779393" cy="1584613"/>
              <a:chOff x="-1" y="0"/>
              <a:chExt cx="2779768" cy="1583413"/>
            </a:xfrm>
          </p:grpSpPr>
          <p:grpSp>
            <p:nvGrpSpPr>
              <p:cNvPr id="13" name="Group 12"/>
              <p:cNvGrpSpPr>
                <a:grpSpLocks/>
              </p:cNvGrpSpPr>
              <p:nvPr/>
            </p:nvGrpSpPr>
            <p:grpSpPr bwMode="auto">
              <a:xfrm>
                <a:off x="-1" y="0"/>
                <a:ext cx="2779768" cy="1583413"/>
                <a:chOff x="1482" y="3570"/>
                <a:chExt cx="4381" cy="2486"/>
              </a:xfrm>
            </p:grpSpPr>
            <p:pic>
              <p:nvPicPr>
                <p:cNvPr id="16" name="Picture 15" descr="bridgerectifier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81" t="1363" r="1181" b="1363"/>
                <a:stretch>
                  <a:fillRect/>
                </a:stretch>
              </p:blipFill>
              <p:spPr bwMode="auto">
                <a:xfrm>
                  <a:off x="1956" y="3624"/>
                  <a:ext cx="2826" cy="2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8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2658" y="3866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>
                      <a:effectLst/>
                      <a:latin typeface="Times New Roman"/>
                      <a:ea typeface="Times New Roman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9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3708" y="3752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dirty="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 dirty="0">
                      <a:effectLst/>
                      <a:latin typeface="Times New Roman"/>
                      <a:ea typeface="Times New Roman"/>
                    </a:rPr>
                    <a:t>2</a:t>
                  </a:r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0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3558" y="5102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dirty="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 dirty="0">
                      <a:effectLst/>
                      <a:latin typeface="Times New Roman"/>
                      <a:ea typeface="Times New Roman"/>
                    </a:rPr>
                    <a:t>3</a:t>
                  </a:r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pic>
              <p:nvPicPr>
                <p:cNvPr id="22" name="Picture 21" descr="halfwaverect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9991" t="32114" b="27173"/>
                <a:stretch>
                  <a:fillRect/>
                </a:stretch>
              </p:blipFill>
              <p:spPr bwMode="auto">
                <a:xfrm>
                  <a:off x="4024" y="4943"/>
                  <a:ext cx="1215" cy="9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23" name="Line 287"/>
                <p:cNvCxnSpPr/>
                <p:nvPr/>
              </p:nvCxnSpPr>
              <p:spPr bwMode="auto">
                <a:xfrm>
                  <a:off x="4443" y="4722"/>
                  <a:ext cx="0" cy="25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4" name="Text Box 290"/>
                <p:cNvSpPr txBox="1">
                  <a:spLocks noChangeArrowheads="1"/>
                </p:cNvSpPr>
                <p:nvPr/>
              </p:nvSpPr>
              <p:spPr bwMode="auto">
                <a:xfrm>
                  <a:off x="4861" y="4569"/>
                  <a:ext cx="1002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905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OUT</a:t>
                  </a:r>
                </a:p>
              </p:txBody>
            </p:sp>
            <p:sp>
              <p:nvSpPr>
                <p:cNvPr id="25" name="Text Box 303"/>
                <p:cNvSpPr txBox="1">
                  <a:spLocks noChangeArrowheads="1"/>
                </p:cNvSpPr>
                <p:nvPr/>
              </p:nvSpPr>
              <p:spPr bwMode="auto">
                <a:xfrm>
                  <a:off x="1524" y="3570"/>
                  <a:ext cx="420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905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1</a:t>
                  </a:r>
                </a:p>
              </p:txBody>
            </p:sp>
            <p:sp>
              <p:nvSpPr>
                <p:cNvPr id="26" name="Text Box 304"/>
                <p:cNvSpPr txBox="1">
                  <a:spLocks noChangeArrowheads="1"/>
                </p:cNvSpPr>
                <p:nvPr/>
              </p:nvSpPr>
              <p:spPr bwMode="auto">
                <a:xfrm>
                  <a:off x="1482" y="5484"/>
                  <a:ext cx="420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905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2</a:t>
                  </a:r>
                </a:p>
              </p:txBody>
            </p:sp>
          </p:grpSp>
          <p:sp>
            <p:nvSpPr>
              <p:cNvPr id="14" name="Text Box 303"/>
              <p:cNvSpPr txBox="1">
                <a:spLocks noChangeArrowheads="1"/>
              </p:cNvSpPr>
              <p:nvPr/>
            </p:nvSpPr>
            <p:spPr bwMode="auto">
              <a:xfrm>
                <a:off x="2043659" y="344774"/>
                <a:ext cx="266065" cy="253365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3</a:t>
                </a:r>
              </a:p>
            </p:txBody>
          </p:sp>
          <p:sp>
            <p:nvSpPr>
              <p:cNvPr id="15" name="Text Box 303"/>
              <p:cNvSpPr txBox="1">
                <a:spLocks noChangeArrowheads="1"/>
              </p:cNvSpPr>
              <p:nvPr/>
            </p:nvSpPr>
            <p:spPr bwMode="auto">
              <a:xfrm>
                <a:off x="2078636" y="1311284"/>
                <a:ext cx="266065" cy="253365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4</a:t>
                </a:r>
              </a:p>
            </p:txBody>
          </p:sp>
        </p:grpSp>
        <p:sp>
          <p:nvSpPr>
            <p:cNvPr id="11" name="Text Box 110"/>
            <p:cNvSpPr txBox="1">
              <a:spLocks noChangeArrowheads="1"/>
            </p:cNvSpPr>
            <p:nvPr/>
          </p:nvSpPr>
          <p:spPr bwMode="auto">
            <a:xfrm>
              <a:off x="2124135" y="698579"/>
              <a:ext cx="620395" cy="2673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i="1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i="1" baseline="-25000">
                  <a:effectLst/>
                  <a:latin typeface="Times New Roman"/>
                  <a:ea typeface="Times New Roman"/>
                </a:rPr>
                <a:t>out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Text Box 110"/>
            <p:cNvSpPr txBox="1">
              <a:spLocks noChangeArrowheads="1"/>
            </p:cNvSpPr>
            <p:nvPr/>
          </p:nvSpPr>
          <p:spPr bwMode="auto">
            <a:xfrm>
              <a:off x="0" y="607707"/>
              <a:ext cx="620395" cy="2673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i="1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i="1" baseline="-25000">
                  <a:effectLst/>
                  <a:latin typeface="Times New Roman"/>
                  <a:ea typeface="Times New Roman"/>
                </a:rPr>
                <a:t>in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cxnSp>
        <p:nvCxnSpPr>
          <p:cNvPr id="27" name="Straight Arrow Connector 26"/>
          <p:cNvCxnSpPr/>
          <p:nvPr/>
        </p:nvCxnSpPr>
        <p:spPr>
          <a:xfrm>
            <a:off x="3495149" y="4458685"/>
            <a:ext cx="1198324" cy="2551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670837" y="4459960"/>
            <a:ext cx="0" cy="374013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1896681" y="3686110"/>
            <a:ext cx="84519" cy="9372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372819" y="4113815"/>
            <a:ext cx="84519" cy="9372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 rot="3029382">
            <a:off x="1929919" y="3868609"/>
            <a:ext cx="482609" cy="157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5410200" y="3947161"/>
            <a:ext cx="3249302" cy="1571626"/>
            <a:chOff x="744762" y="3076574"/>
            <a:chExt cx="3249302" cy="1571626"/>
          </a:xfrm>
        </p:grpSpPr>
        <p:pic>
          <p:nvPicPr>
            <p:cNvPr id="36" name="Picture 4" descr="http://www.sfu.ca/sonic-studio/handbook/Graphics/Sine_Wave.gif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34"/>
            <a:stretch/>
          </p:blipFill>
          <p:spPr bwMode="auto">
            <a:xfrm>
              <a:off x="1371600" y="3076574"/>
              <a:ext cx="2622464" cy="1571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8" name="Group 37"/>
            <p:cNvGrpSpPr/>
            <p:nvPr/>
          </p:nvGrpSpPr>
          <p:grpSpPr>
            <a:xfrm>
              <a:off x="1887762" y="3922175"/>
              <a:ext cx="626838" cy="617438"/>
              <a:chOff x="1354362" y="3161635"/>
              <a:chExt cx="626838" cy="617438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1354362" y="3183124"/>
                <a:ext cx="626838" cy="59594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>
                <a:off x="1413324" y="3161635"/>
                <a:ext cx="550638" cy="783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744762" y="3691343"/>
              <a:ext cx="6420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/>
                <a:t>V</a:t>
              </a:r>
              <a:r>
                <a:rPr lang="en-US" sz="2400" b="1" i="1" baseline="-25000" dirty="0" smtClean="0"/>
                <a:t>out</a:t>
              </a:r>
              <a:endParaRPr lang="en-US" sz="2400" b="1" i="1" dirty="0" smtClean="0"/>
            </a:p>
          </p:txBody>
        </p:sp>
      </p:grpSp>
      <p:sp>
        <p:nvSpPr>
          <p:cNvPr id="54" name="Rectangle 53"/>
          <p:cNvSpPr/>
          <p:nvPr/>
        </p:nvSpPr>
        <p:spPr>
          <a:xfrm rot="5400000">
            <a:off x="1353910" y="3716112"/>
            <a:ext cx="1483178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 rot="7933471">
            <a:off x="2162834" y="3882730"/>
            <a:ext cx="835642" cy="33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 rot="5400000">
            <a:off x="2540054" y="4310201"/>
            <a:ext cx="231690" cy="5337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>
            <a:endCxn id="53" idx="1"/>
          </p:cNvCxnSpPr>
          <p:nvPr/>
        </p:nvCxnSpPr>
        <p:spPr>
          <a:xfrm flipV="1">
            <a:off x="3460173" y="3443920"/>
            <a:ext cx="1264227" cy="154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724400" y="3213087"/>
            <a:ext cx="96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DSO-2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7678962" y="4800600"/>
            <a:ext cx="550638" cy="78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7678962" y="4800600"/>
            <a:ext cx="626838" cy="5959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>
            <a:off x="7696200" y="4792762"/>
            <a:ext cx="550638" cy="78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52544" y="5396549"/>
            <a:ext cx="45258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Notice the green dots which represent 0V</a:t>
            </a:r>
          </a:p>
        </p:txBody>
      </p:sp>
      <p:sp>
        <p:nvSpPr>
          <p:cNvPr id="43" name="Oval 42"/>
          <p:cNvSpPr/>
          <p:nvPr/>
        </p:nvSpPr>
        <p:spPr>
          <a:xfrm>
            <a:off x="1668081" y="4266215"/>
            <a:ext cx="84519" cy="9372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5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534210" y="0"/>
            <a:ext cx="4089879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800" dirty="0" smtClean="0">
                <a:solidFill>
                  <a:srgbClr val="000000"/>
                </a:solidFill>
                <a:cs typeface="DejaVu Sans" charset="0"/>
              </a:rPr>
              <a:t>Prep for Lab 3</a:t>
            </a:r>
            <a:endParaRPr lang="en-IN" sz="48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912813"/>
            <a:ext cx="91440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28194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914400"/>
            <a:ext cx="1105088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800" dirty="0">
                <a:solidFill>
                  <a:srgbClr val="000000"/>
                </a:solidFill>
                <a:cs typeface="DejaVu Sans" charset="0"/>
              </a:rPr>
              <a:t>		</a:t>
            </a:r>
            <a:endParaRPr lang="en-US" sz="24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1177100"/>
            <a:ext cx="70687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We have used ‘working’ definitions of Diode operation:</a:t>
            </a:r>
          </a:p>
          <a:p>
            <a:endParaRPr lang="en-US" sz="2400" dirty="0" smtClean="0"/>
          </a:p>
          <a:p>
            <a:r>
              <a:rPr lang="en-US" sz="2400" dirty="0" smtClean="0"/>
              <a:t>Cathode to Anode voltage &gt; 0.7V → ‘ON’</a:t>
            </a:r>
          </a:p>
          <a:p>
            <a:r>
              <a:rPr lang="en-US" sz="2400" dirty="0"/>
              <a:t>Cathode to Anode voltage </a:t>
            </a:r>
            <a:r>
              <a:rPr lang="en-US" sz="2400" dirty="0" smtClean="0"/>
              <a:t>&lt; </a:t>
            </a:r>
            <a:r>
              <a:rPr lang="en-US" sz="2400" dirty="0"/>
              <a:t>0.7V → </a:t>
            </a:r>
            <a:r>
              <a:rPr lang="en-US" sz="2400" dirty="0" smtClean="0"/>
              <a:t>‘OFF’</a:t>
            </a:r>
            <a:endParaRPr lang="en-US" sz="2400" dirty="0"/>
          </a:p>
          <a:p>
            <a:endParaRPr lang="en-US" sz="2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09600" y="2928762"/>
            <a:ext cx="7899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This is not good enough for detailed circuit building &amp; analysis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28600" y="3922175"/>
            <a:ext cx="3249302" cy="1571626"/>
            <a:chOff x="744762" y="3076574"/>
            <a:chExt cx="3249302" cy="1571626"/>
          </a:xfrm>
        </p:grpSpPr>
        <p:pic>
          <p:nvPicPr>
            <p:cNvPr id="9" name="Picture 4" descr="http://www.sfu.ca/sonic-studio/handbook/Graphics/Sine_Wave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34"/>
            <a:stretch/>
          </p:blipFill>
          <p:spPr bwMode="auto">
            <a:xfrm>
              <a:off x="1371600" y="3076574"/>
              <a:ext cx="2622464" cy="1571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1981200" y="4114800"/>
              <a:ext cx="533400" cy="411162"/>
              <a:chOff x="1447800" y="3354260"/>
              <a:chExt cx="533400" cy="41116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447800" y="3354260"/>
                <a:ext cx="533400" cy="41116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1447800" y="3354260"/>
                <a:ext cx="4572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3080951" y="4114800"/>
              <a:ext cx="576649" cy="411162"/>
              <a:chOff x="1600200" y="3308222"/>
              <a:chExt cx="576649" cy="41116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643449" y="3308222"/>
                <a:ext cx="533400" cy="41116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1600200" y="3308222"/>
                <a:ext cx="4572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744762" y="3691343"/>
              <a:ext cx="6268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V</a:t>
              </a:r>
              <a:r>
                <a:rPr lang="en-US" sz="2400" i="1" baseline="-25000" dirty="0" smtClean="0"/>
                <a:t>out</a:t>
              </a:r>
              <a:endParaRPr lang="en-US" sz="2400" i="1" dirty="0" smtClean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438400" y="4114800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0.7V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2438400" y="4114800"/>
              <a:ext cx="6477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74" name="Picture 2" descr="http://sub.allaboutcircuits.com/images/23024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1" t="13546" r="4068" b="4533"/>
          <a:stretch/>
        </p:blipFill>
        <p:spPr bwMode="auto">
          <a:xfrm>
            <a:off x="4885905" y="3311675"/>
            <a:ext cx="3476367" cy="302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3733800" y="4648200"/>
            <a:ext cx="5334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733800" y="4800600"/>
            <a:ext cx="5334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3810000" y="4373991"/>
            <a:ext cx="333965" cy="65520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2874738" y="4876800"/>
            <a:ext cx="325662" cy="28918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638800" y="5021391"/>
            <a:ext cx="325662" cy="28918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3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611685" y="0"/>
            <a:ext cx="5934936" cy="1571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800" dirty="0" smtClean="0">
                <a:solidFill>
                  <a:srgbClr val="000000"/>
                </a:solidFill>
                <a:cs typeface="DejaVu Sans" charset="0"/>
              </a:rPr>
              <a:t>I-V characteristics of </a:t>
            </a:r>
            <a:br>
              <a:rPr lang="en-IN" sz="4800" dirty="0" smtClean="0">
                <a:solidFill>
                  <a:srgbClr val="000000"/>
                </a:solidFill>
                <a:cs typeface="DejaVu Sans" charset="0"/>
              </a:rPr>
            </a:br>
            <a:r>
              <a:rPr lang="en-IN" sz="4800" dirty="0" smtClean="0">
                <a:solidFill>
                  <a:srgbClr val="000000"/>
                </a:solidFill>
                <a:cs typeface="DejaVu Sans" charset="0"/>
              </a:rPr>
              <a:t>two terminal devices</a:t>
            </a:r>
            <a:endParaRPr lang="en-IN" sz="48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912813"/>
            <a:ext cx="91440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28194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914400"/>
            <a:ext cx="1105088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800" dirty="0">
                <a:solidFill>
                  <a:srgbClr val="000000"/>
                </a:solidFill>
                <a:cs typeface="DejaVu Sans" charset="0"/>
              </a:rPr>
              <a:t>		</a:t>
            </a:r>
            <a:endParaRPr lang="en-US" sz="24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1905000"/>
            <a:ext cx="760445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As the voltage across a diode increases from 0.65V to 0.75V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it changes smoothly from:				</a:t>
            </a:r>
            <a:r>
              <a:rPr lang="en-US" sz="2400" b="1" dirty="0" smtClean="0"/>
              <a:t>(V)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A state of not conducting current                             </a:t>
            </a:r>
            <a:r>
              <a:rPr lang="en-US" sz="2400" b="1" dirty="0" smtClean="0"/>
              <a:t>(I)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To a state of conducting current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4419600"/>
            <a:ext cx="735496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We will learn how to determine the </a:t>
            </a:r>
            <a:r>
              <a:rPr lang="en-US" sz="2800" b="1" dirty="0" smtClean="0"/>
              <a:t>I-V</a:t>
            </a:r>
            <a:r>
              <a:rPr lang="en-US" sz="2400" dirty="0" smtClean="0"/>
              <a:t> characteristics of 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ny two terminal device without using graph paper!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9193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05851" y="0"/>
            <a:ext cx="8746603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800" dirty="0" smtClean="0">
                <a:solidFill>
                  <a:srgbClr val="000000"/>
                </a:solidFill>
                <a:cs typeface="DejaVu Sans" charset="0"/>
              </a:rPr>
              <a:t>Useful reference for this course</a:t>
            </a:r>
            <a:endParaRPr lang="en-IN" sz="48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912813"/>
            <a:ext cx="91440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28194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914400"/>
            <a:ext cx="1105088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800" dirty="0">
                <a:solidFill>
                  <a:srgbClr val="000000"/>
                </a:solidFill>
                <a:cs typeface="DejaVu Sans" charset="0"/>
              </a:rPr>
              <a:t>		</a:t>
            </a:r>
            <a:endParaRPr lang="en-US" sz="24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28700" y="3657600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Lucida Console" pitchFamily="49" charset="0"/>
                <a:hlinkClick r:id="rId2"/>
              </a:rPr>
              <a:t>http://</a:t>
            </a:r>
            <a:r>
              <a:rPr lang="en-US" dirty="0" smtClean="0">
                <a:latin typeface="Lucida Console" pitchFamily="49" charset="0"/>
                <a:hlinkClick r:id="rId2"/>
              </a:rPr>
              <a:t>www.allaboutcircuits.com</a:t>
            </a:r>
            <a:endParaRPr lang="en-US" dirty="0" smtClean="0">
              <a:latin typeface="Lucida Console" pitchFamily="49" charset="0"/>
            </a:endParaRPr>
          </a:p>
          <a:p>
            <a:endParaRPr lang="en-US" dirty="0">
              <a:latin typeface="Lucida Console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80374" y="2403901"/>
            <a:ext cx="60694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“Foundations of Analog and Digital Electronics”</a:t>
            </a:r>
          </a:p>
          <a:p>
            <a:r>
              <a:rPr lang="en-US" sz="2400" dirty="0" smtClean="0"/>
              <a:t>by </a:t>
            </a:r>
            <a:r>
              <a:rPr lang="en-US" sz="2400" dirty="0" err="1" smtClean="0"/>
              <a:t>Anant</a:t>
            </a:r>
            <a:r>
              <a:rPr lang="en-US" sz="2400" dirty="0" smtClean="0"/>
              <a:t> </a:t>
            </a:r>
            <a:r>
              <a:rPr lang="en-US" sz="2400" dirty="0" err="1" smtClean="0"/>
              <a:t>Agarwal</a:t>
            </a:r>
            <a:r>
              <a:rPr lang="en-US" sz="2400" dirty="0" smtClean="0"/>
              <a:t> and Jeffrey Lang</a:t>
            </a:r>
          </a:p>
        </p:txBody>
      </p:sp>
    </p:spTree>
    <p:extLst>
      <p:ext uri="{BB962C8B-B14F-4D97-AF65-F5344CB8AC3E}">
        <p14:creationId xmlns:p14="http://schemas.microsoft.com/office/powerpoint/2010/main" val="129193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78531" y="0"/>
            <a:ext cx="4601237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800" dirty="0" smtClean="0">
                <a:solidFill>
                  <a:srgbClr val="000000"/>
                </a:solidFill>
                <a:cs typeface="DejaVu Sans" charset="0"/>
              </a:rPr>
              <a:t>Review of Lab 2</a:t>
            </a:r>
            <a:endParaRPr lang="en-IN" sz="48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912813"/>
            <a:ext cx="91440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28194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914400"/>
            <a:ext cx="1105088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800" dirty="0">
                <a:solidFill>
                  <a:srgbClr val="000000"/>
                </a:solidFill>
                <a:cs typeface="DejaVu Sans" charset="0"/>
              </a:rPr>
              <a:t>		</a:t>
            </a:r>
            <a:endParaRPr lang="en-US" sz="24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367135"/>
            <a:ext cx="3801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1. One Diode (voltage) clamp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4476" y="2717484"/>
            <a:ext cx="3982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2. Two Diode (voltage) limiter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4476" y="4087320"/>
            <a:ext cx="4279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One Diode half-wave rectifier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6550" y="5574222"/>
            <a:ext cx="4146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 Four diode full-wave rectifier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901559" y="1307560"/>
            <a:ext cx="2575747" cy="691911"/>
            <a:chOff x="0" y="0"/>
            <a:chExt cx="3319145" cy="1239437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3319145" cy="1125119"/>
              <a:chOff x="0" y="277402"/>
              <a:chExt cx="3317611" cy="1124145"/>
            </a:xfrm>
          </p:grpSpPr>
          <p:pic>
            <p:nvPicPr>
              <p:cNvPr id="20" name="Picture 19" descr="diode clamp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5769" r="16377" b="33848"/>
              <a:stretch/>
            </p:blipFill>
            <p:spPr bwMode="auto">
              <a:xfrm>
                <a:off x="606175" y="277402"/>
                <a:ext cx="2065105" cy="97604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21" name="Text Box 115"/>
              <p:cNvSpPr txBox="1">
                <a:spLocks noChangeArrowheads="1"/>
              </p:cNvSpPr>
              <p:nvPr/>
            </p:nvSpPr>
            <p:spPr bwMode="auto">
              <a:xfrm>
                <a:off x="69612" y="1134848"/>
                <a:ext cx="769620" cy="266699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Fig 1</a:t>
                </a:r>
              </a:p>
            </p:txBody>
          </p:sp>
          <p:sp>
            <p:nvSpPr>
              <p:cNvPr id="23" name="Text Box 121"/>
              <p:cNvSpPr txBox="1">
                <a:spLocks noChangeArrowheads="1"/>
              </p:cNvSpPr>
              <p:nvPr/>
            </p:nvSpPr>
            <p:spPr bwMode="auto">
              <a:xfrm>
                <a:off x="0" y="277402"/>
                <a:ext cx="769620" cy="33528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i="1">
                    <a:effectLst/>
                    <a:latin typeface="Times New Roman"/>
                    <a:ea typeface="Times New Roman"/>
                  </a:rPr>
                  <a:t>V</a:t>
                </a:r>
                <a:r>
                  <a:rPr lang="en-US" sz="1400" i="1" baseline="-25000">
                    <a:effectLst/>
                    <a:latin typeface="Times New Roman"/>
                    <a:ea typeface="Times New Roman"/>
                  </a:rPr>
                  <a:t>in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24" name="Line 122"/>
              <p:cNvCxnSpPr/>
              <p:nvPr/>
            </p:nvCxnSpPr>
            <p:spPr bwMode="auto">
              <a:xfrm>
                <a:off x="359595" y="369870"/>
                <a:ext cx="2667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5" name="Text Box 123"/>
              <p:cNvSpPr txBox="1">
                <a:spLocks noChangeArrowheads="1"/>
              </p:cNvSpPr>
              <p:nvPr/>
            </p:nvSpPr>
            <p:spPr bwMode="auto">
              <a:xfrm>
                <a:off x="2547991" y="308225"/>
                <a:ext cx="769620" cy="38481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i="1">
                    <a:effectLst/>
                    <a:latin typeface="Times New Roman"/>
                    <a:ea typeface="Times New Roman"/>
                  </a:rPr>
                  <a:t>V</a:t>
                </a:r>
                <a:r>
                  <a:rPr lang="en-US" sz="1400" i="1" baseline="-25000">
                    <a:effectLst/>
                    <a:latin typeface="Times New Roman"/>
                    <a:ea typeface="Times New Roman"/>
                  </a:rPr>
                  <a:t>out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6" name="Text Box 127"/>
              <p:cNvSpPr txBox="1">
                <a:spLocks noChangeArrowheads="1"/>
              </p:cNvSpPr>
              <p:nvPr/>
            </p:nvSpPr>
            <p:spPr bwMode="auto">
              <a:xfrm>
                <a:off x="2002854" y="618538"/>
                <a:ext cx="464820" cy="320039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D</a:t>
                </a:r>
                <a:r>
                  <a:rPr lang="en-US" sz="1200" baseline="-25000" dirty="0">
                    <a:effectLst/>
                    <a:latin typeface="Times New Roman"/>
                    <a:ea typeface="Times New Roman"/>
                  </a:rPr>
                  <a:t>1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748853" y="889417"/>
              <a:ext cx="327660" cy="278129"/>
              <a:chOff x="0" y="0"/>
              <a:chExt cx="327660" cy="278630"/>
            </a:xfrm>
          </p:grpSpPr>
          <p:cxnSp>
            <p:nvCxnSpPr>
              <p:cNvPr id="15" name="Line 172"/>
              <p:cNvCxnSpPr/>
              <p:nvPr/>
            </p:nvCxnSpPr>
            <p:spPr bwMode="auto">
              <a:xfrm>
                <a:off x="189875" y="0"/>
                <a:ext cx="0" cy="14097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" name="Line 173"/>
              <p:cNvCxnSpPr/>
              <p:nvPr/>
            </p:nvCxnSpPr>
            <p:spPr bwMode="auto">
              <a:xfrm flipV="1">
                <a:off x="0" y="129915"/>
                <a:ext cx="327660" cy="762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" name="Line 174"/>
              <p:cNvCxnSpPr/>
              <p:nvPr/>
            </p:nvCxnSpPr>
            <p:spPr bwMode="auto">
              <a:xfrm flipV="1">
                <a:off x="49967" y="179882"/>
                <a:ext cx="240030" cy="762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" name="Line 175"/>
              <p:cNvCxnSpPr/>
              <p:nvPr/>
            </p:nvCxnSpPr>
            <p:spPr bwMode="auto">
              <a:xfrm flipV="1">
                <a:off x="89941" y="229850"/>
                <a:ext cx="167640" cy="381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" name="Line 176"/>
              <p:cNvCxnSpPr/>
              <p:nvPr/>
            </p:nvCxnSpPr>
            <p:spPr bwMode="auto">
              <a:xfrm flipV="1">
                <a:off x="129914" y="274820"/>
                <a:ext cx="99060" cy="381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4" name="Text Box 127"/>
            <p:cNvSpPr txBox="1">
              <a:spLocks noChangeArrowheads="1"/>
            </p:cNvSpPr>
            <p:nvPr/>
          </p:nvSpPr>
          <p:spPr bwMode="auto">
            <a:xfrm>
              <a:off x="2068643" y="919397"/>
              <a:ext cx="859155" cy="3200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/>
                  <a:ea typeface="Times New Roman"/>
                </a:rPr>
                <a:t>0V </a:t>
              </a:r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4827167" y="2334250"/>
            <a:ext cx="2491740" cy="970299"/>
            <a:chOff x="1716" y="3168"/>
            <a:chExt cx="5208" cy="2372"/>
          </a:xfrm>
        </p:grpSpPr>
        <p:pic>
          <p:nvPicPr>
            <p:cNvPr id="28" name="Picture 27" descr="diode clamp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769" r="16377" b="25769"/>
            <a:stretch>
              <a:fillRect/>
            </a:stretch>
          </p:blipFill>
          <p:spPr bwMode="auto">
            <a:xfrm>
              <a:off x="2652" y="3168"/>
              <a:ext cx="3261" cy="1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Text Box 161"/>
            <p:cNvSpPr txBox="1">
              <a:spLocks noChangeArrowheads="1"/>
            </p:cNvSpPr>
            <p:nvPr/>
          </p:nvSpPr>
          <p:spPr bwMode="auto">
            <a:xfrm>
              <a:off x="2045" y="5120"/>
              <a:ext cx="1212" cy="4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/>
                  <a:ea typeface="Times New Roman"/>
                </a:rPr>
                <a:t>Fig 2</a:t>
              </a:r>
            </a:p>
          </p:txBody>
        </p:sp>
        <p:pic>
          <p:nvPicPr>
            <p:cNvPr id="31" name="Picture 30" descr="diode clam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96" t="25769" r="36536" b="25769"/>
            <a:stretch>
              <a:fillRect/>
            </a:stretch>
          </p:blipFill>
          <p:spPr bwMode="auto">
            <a:xfrm>
              <a:off x="3576" y="3318"/>
              <a:ext cx="1001" cy="1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Text Box 164"/>
            <p:cNvSpPr txBox="1">
              <a:spLocks noChangeArrowheads="1"/>
            </p:cNvSpPr>
            <p:nvPr/>
          </p:nvSpPr>
          <p:spPr bwMode="auto">
            <a:xfrm>
              <a:off x="1716" y="3174"/>
              <a:ext cx="1212" cy="52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400" i="1" baseline="-25000">
                  <a:effectLst/>
                  <a:latin typeface="Times New Roman"/>
                  <a:ea typeface="Times New Roman"/>
                </a:rPr>
                <a:t>in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33" name="Line 165"/>
            <p:cNvCxnSpPr/>
            <p:nvPr/>
          </p:nvCxnSpPr>
          <p:spPr bwMode="auto">
            <a:xfrm>
              <a:off x="2232" y="3312"/>
              <a:ext cx="4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" name="Text Box 166"/>
            <p:cNvSpPr txBox="1">
              <a:spLocks noChangeArrowheads="1"/>
            </p:cNvSpPr>
            <p:nvPr/>
          </p:nvSpPr>
          <p:spPr bwMode="auto">
            <a:xfrm>
              <a:off x="5712" y="3216"/>
              <a:ext cx="1212" cy="60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400" i="1" baseline="-25000">
                  <a:effectLst/>
                  <a:latin typeface="Times New Roman"/>
                  <a:ea typeface="Times New Roman"/>
                </a:rPr>
                <a:t>out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5" name="Text Box 167"/>
            <p:cNvSpPr txBox="1">
              <a:spLocks noChangeArrowheads="1"/>
            </p:cNvSpPr>
            <p:nvPr/>
          </p:nvSpPr>
          <p:spPr bwMode="auto">
            <a:xfrm>
              <a:off x="4908" y="4510"/>
              <a:ext cx="732" cy="5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D</a:t>
              </a:r>
              <a:r>
                <a:rPr lang="en-US" sz="1200" baseline="-25000">
                  <a:effectLst/>
                  <a:latin typeface="Times New Roman"/>
                  <a:ea typeface="Times New Roman"/>
                </a:rPr>
                <a:t>1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3828" y="3538"/>
              <a:ext cx="156" cy="152"/>
            </a:xfrm>
            <a:prstGeom prst="ellipse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37" name="Line 169"/>
            <p:cNvCxnSpPr/>
            <p:nvPr/>
          </p:nvCxnSpPr>
          <p:spPr bwMode="auto">
            <a:xfrm>
              <a:off x="3624" y="5040"/>
              <a:ext cx="1146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" name="Oval 37"/>
            <p:cNvSpPr>
              <a:spLocks noChangeArrowheads="1"/>
            </p:cNvSpPr>
            <p:nvPr/>
          </p:nvSpPr>
          <p:spPr bwMode="auto">
            <a:xfrm>
              <a:off x="4680" y="4968"/>
              <a:ext cx="156" cy="152"/>
            </a:xfrm>
            <a:prstGeom prst="ellipse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39" name="Group 38"/>
            <p:cNvGrpSpPr>
              <a:grpSpLocks/>
            </p:cNvGrpSpPr>
            <p:nvPr/>
          </p:nvGrpSpPr>
          <p:grpSpPr bwMode="auto">
            <a:xfrm>
              <a:off x="3312" y="5046"/>
              <a:ext cx="516" cy="440"/>
              <a:chOff x="3456" y="5294"/>
              <a:chExt cx="516" cy="440"/>
            </a:xfrm>
          </p:grpSpPr>
          <p:cxnSp>
            <p:nvCxnSpPr>
              <p:cNvPr id="41" name="Line 172"/>
              <p:cNvCxnSpPr/>
              <p:nvPr/>
            </p:nvCxnSpPr>
            <p:spPr bwMode="auto">
              <a:xfrm>
                <a:off x="3750" y="5294"/>
                <a:ext cx="0" cy="222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" name="Line 173"/>
              <p:cNvCxnSpPr/>
              <p:nvPr/>
            </p:nvCxnSpPr>
            <p:spPr bwMode="auto">
              <a:xfrm flipV="1">
                <a:off x="3456" y="5500"/>
                <a:ext cx="516" cy="12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Line 174"/>
              <p:cNvCxnSpPr/>
              <p:nvPr/>
            </p:nvCxnSpPr>
            <p:spPr bwMode="auto">
              <a:xfrm flipV="1">
                <a:off x="3534" y="5578"/>
                <a:ext cx="378" cy="12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4" name="Line 175"/>
              <p:cNvCxnSpPr/>
              <p:nvPr/>
            </p:nvCxnSpPr>
            <p:spPr bwMode="auto">
              <a:xfrm flipV="1">
                <a:off x="3594" y="5656"/>
                <a:ext cx="264" cy="6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5" name="Line 176"/>
              <p:cNvCxnSpPr/>
              <p:nvPr/>
            </p:nvCxnSpPr>
            <p:spPr bwMode="auto">
              <a:xfrm flipV="1">
                <a:off x="3660" y="5728"/>
                <a:ext cx="156" cy="6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0" name="Text Box 177"/>
            <p:cNvSpPr txBox="1">
              <a:spLocks noChangeArrowheads="1"/>
            </p:cNvSpPr>
            <p:nvPr/>
          </p:nvSpPr>
          <p:spPr bwMode="auto">
            <a:xfrm>
              <a:off x="3210" y="4138"/>
              <a:ext cx="732" cy="50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/>
                  <a:ea typeface="Times New Roman"/>
                </a:rPr>
                <a:t>D</a:t>
              </a:r>
              <a:r>
                <a:rPr lang="en-US" sz="1200" baseline="-25000">
                  <a:effectLst/>
                  <a:latin typeface="Times New Roman"/>
                  <a:ea typeface="Times New Roman"/>
                </a:rPr>
                <a:t>2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47" name="Group 46"/>
          <p:cNvGrpSpPr>
            <a:grpSpLocks/>
          </p:cNvGrpSpPr>
          <p:nvPr/>
        </p:nvGrpSpPr>
        <p:grpSpPr bwMode="auto">
          <a:xfrm>
            <a:off x="4827166" y="3489524"/>
            <a:ext cx="2572527" cy="1453515"/>
            <a:chOff x="1660" y="11838"/>
            <a:chExt cx="4048" cy="2296"/>
          </a:xfrm>
        </p:grpSpPr>
        <p:pic>
          <p:nvPicPr>
            <p:cNvPr id="49" name="Picture 48" descr="halfwaverec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0" y="11838"/>
              <a:ext cx="4048" cy="2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Text Box 98"/>
            <p:cNvSpPr txBox="1">
              <a:spLocks noChangeArrowheads="1"/>
            </p:cNvSpPr>
            <p:nvPr/>
          </p:nvSpPr>
          <p:spPr bwMode="auto">
            <a:xfrm>
              <a:off x="2965" y="13211"/>
              <a:ext cx="1206" cy="5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Times New Roman"/>
                  <a:ea typeface="Times New Roman"/>
                </a:rPr>
                <a:t>Fig 3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51" name="Rectangle 50"/>
          <p:cNvSpPr/>
          <p:nvPr/>
        </p:nvSpPr>
        <p:spPr>
          <a:xfrm>
            <a:off x="4572000" y="1219200"/>
            <a:ext cx="3002074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572000" y="2209800"/>
            <a:ext cx="3001414" cy="129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>
            <a:endCxn id="51" idx="1"/>
          </p:cNvCxnSpPr>
          <p:nvPr/>
        </p:nvCxnSpPr>
        <p:spPr>
          <a:xfrm>
            <a:off x="4233265" y="1714500"/>
            <a:ext cx="3387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4240455" y="2948316"/>
            <a:ext cx="3526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4564733" y="3505200"/>
            <a:ext cx="32004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/>
          <p:cNvGrpSpPr/>
          <p:nvPr/>
        </p:nvGrpSpPr>
        <p:grpSpPr>
          <a:xfrm>
            <a:off x="4752377" y="4943039"/>
            <a:ext cx="2957719" cy="1584613"/>
            <a:chOff x="0" y="0"/>
            <a:chExt cx="2957422" cy="1584613"/>
          </a:xfrm>
        </p:grpSpPr>
        <p:grpSp>
          <p:nvGrpSpPr>
            <p:cNvPr id="60" name="Group 59"/>
            <p:cNvGrpSpPr/>
            <p:nvPr/>
          </p:nvGrpSpPr>
          <p:grpSpPr>
            <a:xfrm>
              <a:off x="45435" y="0"/>
              <a:ext cx="2911987" cy="1584613"/>
              <a:chOff x="-1" y="0"/>
              <a:chExt cx="2912380" cy="1583413"/>
            </a:xfrm>
          </p:grpSpPr>
          <p:grpSp>
            <p:nvGrpSpPr>
              <p:cNvPr id="62" name="Group 61"/>
              <p:cNvGrpSpPr>
                <a:grpSpLocks/>
              </p:cNvGrpSpPr>
              <p:nvPr/>
            </p:nvGrpSpPr>
            <p:grpSpPr bwMode="auto">
              <a:xfrm>
                <a:off x="-1" y="0"/>
                <a:ext cx="2912380" cy="1583413"/>
                <a:chOff x="1482" y="3570"/>
                <a:chExt cx="4590" cy="2486"/>
              </a:xfrm>
            </p:grpSpPr>
            <p:pic>
              <p:nvPicPr>
                <p:cNvPr id="65" name="Picture 64" descr="bridgerectifier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81" t="1363" r="1181" b="1363"/>
                <a:stretch>
                  <a:fillRect/>
                </a:stretch>
              </p:blipFill>
              <p:spPr bwMode="auto">
                <a:xfrm>
                  <a:off x="1956" y="3624"/>
                  <a:ext cx="2826" cy="2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6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5094" y="3657"/>
                  <a:ext cx="978" cy="42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dirty="0">
                      <a:effectLst/>
                      <a:latin typeface="Times New Roman"/>
                      <a:ea typeface="Times New Roman"/>
                    </a:rPr>
                    <a:t>Fig 4</a:t>
                  </a:r>
                </a:p>
              </p:txBody>
            </p:sp>
            <p:sp>
              <p:nvSpPr>
                <p:cNvPr id="67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2658" y="3866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>
                      <a:effectLst/>
                      <a:latin typeface="Times New Roman"/>
                      <a:ea typeface="Times New Roman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8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3708" y="3752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>
                      <a:effectLst/>
                      <a:latin typeface="Times New Roman"/>
                      <a:ea typeface="Times New Roman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9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3558" y="5102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>
                      <a:effectLst/>
                      <a:latin typeface="Times New Roman"/>
                      <a:ea typeface="Times New Roman"/>
                    </a:rPr>
                    <a:t>3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0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2688" y="5072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>
                      <a:effectLst/>
                      <a:latin typeface="Times New Roman"/>
                      <a:ea typeface="Times New Roman"/>
                    </a:rPr>
                    <a:t>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pic>
              <p:nvPicPr>
                <p:cNvPr id="71" name="Picture 70" descr="halfwaverect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9991" t="32114" b="27173"/>
                <a:stretch>
                  <a:fillRect/>
                </a:stretch>
              </p:blipFill>
              <p:spPr bwMode="auto">
                <a:xfrm>
                  <a:off x="4024" y="4943"/>
                  <a:ext cx="1215" cy="9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72" name="Line 287"/>
                <p:cNvCxnSpPr/>
                <p:nvPr/>
              </p:nvCxnSpPr>
              <p:spPr bwMode="auto">
                <a:xfrm>
                  <a:off x="4443" y="4722"/>
                  <a:ext cx="0" cy="25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73" name="Text Box 290"/>
                <p:cNvSpPr txBox="1">
                  <a:spLocks noChangeArrowheads="1"/>
                </p:cNvSpPr>
                <p:nvPr/>
              </p:nvSpPr>
              <p:spPr bwMode="auto">
                <a:xfrm>
                  <a:off x="4861" y="4569"/>
                  <a:ext cx="1002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905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OUT</a:t>
                  </a:r>
                </a:p>
              </p:txBody>
            </p:sp>
            <p:sp>
              <p:nvSpPr>
                <p:cNvPr id="74" name="Text Box 303"/>
                <p:cNvSpPr txBox="1">
                  <a:spLocks noChangeArrowheads="1"/>
                </p:cNvSpPr>
                <p:nvPr/>
              </p:nvSpPr>
              <p:spPr bwMode="auto">
                <a:xfrm>
                  <a:off x="1524" y="3570"/>
                  <a:ext cx="420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905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1</a:t>
                  </a:r>
                </a:p>
              </p:txBody>
            </p:sp>
            <p:sp>
              <p:nvSpPr>
                <p:cNvPr id="75" name="Text Box 304"/>
                <p:cNvSpPr txBox="1">
                  <a:spLocks noChangeArrowheads="1"/>
                </p:cNvSpPr>
                <p:nvPr/>
              </p:nvSpPr>
              <p:spPr bwMode="auto">
                <a:xfrm>
                  <a:off x="1482" y="5484"/>
                  <a:ext cx="420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905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2</a:t>
                  </a:r>
                </a:p>
              </p:txBody>
            </p:sp>
          </p:grpSp>
          <p:sp>
            <p:nvSpPr>
              <p:cNvPr id="63" name="Text Box 303"/>
              <p:cNvSpPr txBox="1">
                <a:spLocks noChangeArrowheads="1"/>
              </p:cNvSpPr>
              <p:nvPr/>
            </p:nvSpPr>
            <p:spPr bwMode="auto">
              <a:xfrm>
                <a:off x="2043659" y="344774"/>
                <a:ext cx="266065" cy="253365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3</a:t>
                </a:r>
              </a:p>
            </p:txBody>
          </p:sp>
          <p:sp>
            <p:nvSpPr>
              <p:cNvPr id="64" name="Text Box 303"/>
              <p:cNvSpPr txBox="1">
                <a:spLocks noChangeArrowheads="1"/>
              </p:cNvSpPr>
              <p:nvPr/>
            </p:nvSpPr>
            <p:spPr bwMode="auto">
              <a:xfrm>
                <a:off x="2078636" y="1311284"/>
                <a:ext cx="266065" cy="253365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4</a:t>
                </a:r>
              </a:p>
            </p:txBody>
          </p:sp>
        </p:grpSp>
        <p:sp>
          <p:nvSpPr>
            <p:cNvPr id="58" name="Text Box 110"/>
            <p:cNvSpPr txBox="1">
              <a:spLocks noChangeArrowheads="1"/>
            </p:cNvSpPr>
            <p:nvPr/>
          </p:nvSpPr>
          <p:spPr bwMode="auto">
            <a:xfrm>
              <a:off x="2124135" y="698579"/>
              <a:ext cx="620395" cy="2673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i="1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i="1" baseline="-25000">
                  <a:effectLst/>
                  <a:latin typeface="Times New Roman"/>
                  <a:ea typeface="Times New Roman"/>
                </a:rPr>
                <a:t>out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9" name="Text Box 110"/>
            <p:cNvSpPr txBox="1">
              <a:spLocks noChangeArrowheads="1"/>
            </p:cNvSpPr>
            <p:nvPr/>
          </p:nvSpPr>
          <p:spPr bwMode="auto">
            <a:xfrm>
              <a:off x="0" y="607707"/>
              <a:ext cx="620395" cy="2673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i="1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i="1" baseline="-25000">
                  <a:effectLst/>
                  <a:latin typeface="Times New Roman"/>
                  <a:ea typeface="Times New Roman"/>
                </a:rPr>
                <a:t>in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76" name="Rectangle 75"/>
          <p:cNvSpPr/>
          <p:nvPr/>
        </p:nvSpPr>
        <p:spPr>
          <a:xfrm>
            <a:off x="4564732" y="4876800"/>
            <a:ext cx="3436267" cy="16508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/>
          <p:nvPr/>
        </p:nvCxnSpPr>
        <p:spPr>
          <a:xfrm flipV="1">
            <a:off x="4233265" y="4529611"/>
            <a:ext cx="3526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4236864" y="6034292"/>
            <a:ext cx="3526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402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937" y="0"/>
            <a:ext cx="9160178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800" dirty="0" smtClean="0">
                <a:solidFill>
                  <a:srgbClr val="000000"/>
                </a:solidFill>
                <a:cs typeface="DejaVu Sans" charset="0"/>
              </a:rPr>
              <a:t>What happens in a diode clamp?</a:t>
            </a:r>
            <a:endParaRPr lang="en-IN" sz="48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912813"/>
            <a:ext cx="91440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28194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914400"/>
            <a:ext cx="1105088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800" dirty="0">
                <a:solidFill>
                  <a:srgbClr val="000000"/>
                </a:solidFill>
                <a:cs typeface="DejaVu Sans" charset="0"/>
              </a:rPr>
              <a:t>		</a:t>
            </a:r>
            <a:endParaRPr lang="en-US" sz="2400" dirty="0">
              <a:solidFill>
                <a:srgbClr val="000000"/>
              </a:solidFill>
              <a:cs typeface="DejaVu Sans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953000" y="1345190"/>
            <a:ext cx="3294914" cy="1511840"/>
            <a:chOff x="0" y="0"/>
            <a:chExt cx="3319145" cy="1239437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0"/>
              <a:ext cx="3319145" cy="1125119"/>
              <a:chOff x="0" y="277402"/>
              <a:chExt cx="3317611" cy="1124145"/>
            </a:xfrm>
          </p:grpSpPr>
          <p:pic>
            <p:nvPicPr>
              <p:cNvPr id="17" name="Picture 16" descr="diode clamp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5769" r="16377" b="33848"/>
              <a:stretch/>
            </p:blipFill>
            <p:spPr bwMode="auto">
              <a:xfrm>
                <a:off x="606175" y="277402"/>
                <a:ext cx="2065105" cy="97604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18" name="Text Box 115"/>
              <p:cNvSpPr txBox="1">
                <a:spLocks noChangeArrowheads="1"/>
              </p:cNvSpPr>
              <p:nvPr/>
            </p:nvSpPr>
            <p:spPr bwMode="auto">
              <a:xfrm>
                <a:off x="69612" y="1134848"/>
                <a:ext cx="769620" cy="266699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Fig 1</a:t>
                </a:r>
              </a:p>
            </p:txBody>
          </p:sp>
          <p:sp>
            <p:nvSpPr>
              <p:cNvPr id="19" name="Text Box 121"/>
              <p:cNvSpPr txBox="1">
                <a:spLocks noChangeArrowheads="1"/>
              </p:cNvSpPr>
              <p:nvPr/>
            </p:nvSpPr>
            <p:spPr bwMode="auto">
              <a:xfrm>
                <a:off x="0" y="277402"/>
                <a:ext cx="769620" cy="33528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i="1">
                    <a:effectLst/>
                    <a:latin typeface="Times New Roman"/>
                    <a:ea typeface="Times New Roman"/>
                  </a:rPr>
                  <a:t>V</a:t>
                </a:r>
                <a:r>
                  <a:rPr lang="en-US" sz="1400" i="1" baseline="-25000">
                    <a:effectLst/>
                    <a:latin typeface="Times New Roman"/>
                    <a:ea typeface="Times New Roman"/>
                  </a:rPr>
                  <a:t>in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20" name="Line 122"/>
              <p:cNvCxnSpPr/>
              <p:nvPr/>
            </p:nvCxnSpPr>
            <p:spPr bwMode="auto">
              <a:xfrm>
                <a:off x="359595" y="369870"/>
                <a:ext cx="2667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1" name="Text Box 123"/>
              <p:cNvSpPr txBox="1">
                <a:spLocks noChangeArrowheads="1"/>
              </p:cNvSpPr>
              <p:nvPr/>
            </p:nvSpPr>
            <p:spPr bwMode="auto">
              <a:xfrm>
                <a:off x="2547991" y="308225"/>
                <a:ext cx="769620" cy="38481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i="1">
                    <a:effectLst/>
                    <a:latin typeface="Times New Roman"/>
                    <a:ea typeface="Times New Roman"/>
                  </a:rPr>
                  <a:t>V</a:t>
                </a:r>
                <a:r>
                  <a:rPr lang="en-US" sz="1400" i="1" baseline="-25000">
                    <a:effectLst/>
                    <a:latin typeface="Times New Roman"/>
                    <a:ea typeface="Times New Roman"/>
                  </a:rPr>
                  <a:t>out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2" name="Text Box 127"/>
              <p:cNvSpPr txBox="1">
                <a:spLocks noChangeArrowheads="1"/>
              </p:cNvSpPr>
              <p:nvPr/>
            </p:nvSpPr>
            <p:spPr bwMode="auto">
              <a:xfrm>
                <a:off x="2002854" y="618538"/>
                <a:ext cx="464820" cy="320039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D</a:t>
                </a:r>
                <a:r>
                  <a:rPr lang="en-US" sz="1200" baseline="-25000" dirty="0">
                    <a:effectLst/>
                    <a:latin typeface="Times New Roman"/>
                    <a:ea typeface="Times New Roman"/>
                  </a:rPr>
                  <a:t>1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748853" y="889417"/>
              <a:ext cx="327660" cy="278129"/>
              <a:chOff x="0" y="0"/>
              <a:chExt cx="327660" cy="278630"/>
            </a:xfrm>
          </p:grpSpPr>
          <p:cxnSp>
            <p:nvCxnSpPr>
              <p:cNvPr id="12" name="Line 172"/>
              <p:cNvCxnSpPr/>
              <p:nvPr/>
            </p:nvCxnSpPr>
            <p:spPr bwMode="auto">
              <a:xfrm>
                <a:off x="189875" y="0"/>
                <a:ext cx="0" cy="14097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" name="Line 173"/>
              <p:cNvCxnSpPr/>
              <p:nvPr/>
            </p:nvCxnSpPr>
            <p:spPr bwMode="auto">
              <a:xfrm flipV="1">
                <a:off x="0" y="129915"/>
                <a:ext cx="327660" cy="762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" name="Line 174"/>
              <p:cNvCxnSpPr/>
              <p:nvPr/>
            </p:nvCxnSpPr>
            <p:spPr bwMode="auto">
              <a:xfrm flipV="1">
                <a:off x="49967" y="179882"/>
                <a:ext cx="240030" cy="762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" name="Line 175"/>
              <p:cNvCxnSpPr/>
              <p:nvPr/>
            </p:nvCxnSpPr>
            <p:spPr bwMode="auto">
              <a:xfrm flipV="1">
                <a:off x="89941" y="229850"/>
                <a:ext cx="167640" cy="381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" name="Line 176"/>
              <p:cNvCxnSpPr/>
              <p:nvPr/>
            </p:nvCxnSpPr>
            <p:spPr bwMode="auto">
              <a:xfrm flipV="1">
                <a:off x="129914" y="274820"/>
                <a:ext cx="99060" cy="381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1" name="Text Box 127"/>
            <p:cNvSpPr txBox="1">
              <a:spLocks noChangeArrowheads="1"/>
            </p:cNvSpPr>
            <p:nvPr/>
          </p:nvSpPr>
          <p:spPr bwMode="auto">
            <a:xfrm>
              <a:off x="2068643" y="919397"/>
              <a:ext cx="859155" cy="3200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/>
                  <a:ea typeface="Times New Roman"/>
                </a:rPr>
                <a:t>0V </a:t>
              </a:r>
            </a:p>
          </p:txBody>
        </p:sp>
      </p:grpSp>
      <p:sp>
        <p:nvSpPr>
          <p:cNvPr id="23" name="Rectangle 22"/>
          <p:cNvSpPr/>
          <p:nvPr/>
        </p:nvSpPr>
        <p:spPr>
          <a:xfrm>
            <a:off x="4539528" y="1177098"/>
            <a:ext cx="3840274" cy="17947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81972" y="3276600"/>
            <a:ext cx="30240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If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r>
              <a:rPr lang="en-US" sz="2400" i="1" dirty="0" smtClean="0"/>
              <a:t> &lt; 0.7V, V</a:t>
            </a:r>
            <a:r>
              <a:rPr lang="en-US" sz="2400" i="1" baseline="-25000" dirty="0" smtClean="0"/>
              <a:t>out </a:t>
            </a:r>
            <a:r>
              <a:rPr lang="en-US" sz="2400" i="1" dirty="0" smtClean="0"/>
              <a:t>= V</a:t>
            </a:r>
            <a:r>
              <a:rPr lang="en-US" sz="2400" i="1" baseline="-25000" dirty="0" smtClean="0"/>
              <a:t>in</a:t>
            </a:r>
            <a:br>
              <a:rPr lang="en-US" sz="2400" i="1" baseline="-25000" dirty="0" smtClean="0"/>
            </a:br>
            <a:endParaRPr lang="en-US" sz="2400" i="1" dirty="0" smtClean="0"/>
          </a:p>
          <a:p>
            <a:r>
              <a:rPr lang="en-US" sz="2400" dirty="0" smtClean="0"/>
              <a:t>If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r>
              <a:rPr lang="en-US" sz="2400" i="1" dirty="0" smtClean="0"/>
              <a:t> &gt; 0.7V, V</a:t>
            </a:r>
            <a:r>
              <a:rPr lang="en-US" sz="2400" i="1" baseline="-25000" dirty="0" smtClean="0"/>
              <a:t>out</a:t>
            </a:r>
            <a:r>
              <a:rPr lang="en-US" sz="2400" i="1" dirty="0" smtClean="0"/>
              <a:t> = 0.7V</a:t>
            </a:r>
            <a:endParaRPr lang="en-US" sz="2400" dirty="0" smtClean="0"/>
          </a:p>
        </p:txBody>
      </p:sp>
      <p:pic>
        <p:nvPicPr>
          <p:cNvPr id="1028" name="Picture 4" descr="http://www.sfu.ca/sonic-studio/handbook/Graphics/Sine_Wave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4"/>
          <a:stretch/>
        </p:blipFill>
        <p:spPr bwMode="auto">
          <a:xfrm>
            <a:off x="1371600" y="1517602"/>
            <a:ext cx="2622464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0" y="2054239"/>
            <a:ext cx="511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endParaRPr lang="en-US" sz="2400" i="1" dirty="0" smtClean="0"/>
          </a:p>
        </p:txBody>
      </p:sp>
      <p:pic>
        <p:nvPicPr>
          <p:cNvPr id="26" name="Picture 4" descr="http://www.sfu.ca/sonic-studio/handbook/Graphics/Sine_Wave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4"/>
          <a:stretch/>
        </p:blipFill>
        <p:spPr bwMode="auto">
          <a:xfrm>
            <a:off x="1371600" y="3076574"/>
            <a:ext cx="2622464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" name="Group 27"/>
          <p:cNvGrpSpPr/>
          <p:nvPr/>
        </p:nvGrpSpPr>
        <p:grpSpPr>
          <a:xfrm>
            <a:off x="1447800" y="3354260"/>
            <a:ext cx="533400" cy="411162"/>
            <a:chOff x="1447800" y="3354260"/>
            <a:chExt cx="533400" cy="411162"/>
          </a:xfrm>
        </p:grpSpPr>
        <p:sp>
          <p:nvSpPr>
            <p:cNvPr id="24" name="Rectangle 23"/>
            <p:cNvSpPr/>
            <p:nvPr/>
          </p:nvSpPr>
          <p:spPr>
            <a:xfrm>
              <a:off x="1447800" y="3354260"/>
              <a:ext cx="533400" cy="4111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1447800" y="3765422"/>
              <a:ext cx="4572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2514600" y="3354260"/>
            <a:ext cx="533400" cy="411162"/>
            <a:chOff x="1447800" y="3354260"/>
            <a:chExt cx="533400" cy="411162"/>
          </a:xfrm>
        </p:grpSpPr>
        <p:sp>
          <p:nvSpPr>
            <p:cNvPr id="32" name="Rectangle 31"/>
            <p:cNvSpPr/>
            <p:nvPr/>
          </p:nvSpPr>
          <p:spPr>
            <a:xfrm>
              <a:off x="1447800" y="3354260"/>
              <a:ext cx="533400" cy="4111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1485900" y="3765422"/>
              <a:ext cx="4572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744762" y="3691343"/>
            <a:ext cx="626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i="1" baseline="-25000" dirty="0" smtClean="0"/>
              <a:t>out</a:t>
            </a:r>
            <a:endParaRPr lang="en-US" sz="2400" i="1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1981200" y="3505200"/>
            <a:ext cx="5148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0.7V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905000" y="3765422"/>
            <a:ext cx="6477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-9287" y="4876800"/>
            <a:ext cx="905196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Follow up questions:</a:t>
            </a:r>
          </a:p>
          <a:p>
            <a:r>
              <a:rPr lang="en-US" sz="2400" dirty="0" smtClean="0"/>
              <a:t>1. This circuit only clamps the positive part of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br>
              <a:rPr lang="en-US" sz="2400" i="1" baseline="-25000" dirty="0" smtClean="0"/>
            </a:br>
            <a:r>
              <a:rPr lang="en-US" sz="2400" i="1" baseline="-25000" dirty="0" smtClean="0"/>
              <a:t>       </a:t>
            </a:r>
            <a:r>
              <a:rPr lang="en-US" sz="2400" dirty="0" smtClean="0"/>
              <a:t>What modification would cause it to clamp the </a:t>
            </a:r>
            <a:r>
              <a:rPr lang="en-US" sz="2400" u="sng" dirty="0" smtClean="0"/>
              <a:t>negative</a:t>
            </a:r>
            <a:r>
              <a:rPr lang="en-US" sz="2400" dirty="0" smtClean="0"/>
              <a:t> part of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r>
              <a:rPr lang="en-US" sz="2400" dirty="0" smtClean="0"/>
              <a:t>?</a:t>
            </a:r>
          </a:p>
          <a:p>
            <a:r>
              <a:rPr lang="en-US" sz="2400" dirty="0" smtClean="0"/>
              <a:t>2. What modification would make it clamp </a:t>
            </a:r>
            <a:r>
              <a:rPr lang="en-US" sz="2400" u="sng" dirty="0" smtClean="0"/>
              <a:t>both</a:t>
            </a:r>
            <a:r>
              <a:rPr lang="en-US" sz="2400" dirty="0" smtClean="0"/>
              <a:t> positive and negative ?</a:t>
            </a:r>
          </a:p>
        </p:txBody>
      </p:sp>
    </p:spTree>
    <p:extLst>
      <p:ext uri="{BB962C8B-B14F-4D97-AF65-F5344CB8AC3E}">
        <p14:creationId xmlns:p14="http://schemas.microsoft.com/office/powerpoint/2010/main" val="129193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937" y="0"/>
            <a:ext cx="9160178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800" dirty="0" smtClean="0">
                <a:solidFill>
                  <a:srgbClr val="000000"/>
                </a:solidFill>
                <a:cs typeface="DejaVu Sans" charset="0"/>
              </a:rPr>
              <a:t>What happens in a diode clamp?</a:t>
            </a:r>
            <a:endParaRPr lang="en-IN" sz="48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912813"/>
            <a:ext cx="91440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28194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914400"/>
            <a:ext cx="1105088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800" dirty="0">
                <a:solidFill>
                  <a:srgbClr val="000000"/>
                </a:solidFill>
                <a:cs typeface="DejaVu Sans" charset="0"/>
              </a:rPr>
              <a:t>		</a:t>
            </a:r>
            <a:endParaRPr lang="en-US" sz="2400" dirty="0">
              <a:solidFill>
                <a:srgbClr val="000000"/>
              </a:solidFill>
              <a:cs typeface="DejaVu Sans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953000" y="1345190"/>
            <a:ext cx="3294914" cy="1511840"/>
            <a:chOff x="0" y="0"/>
            <a:chExt cx="3319145" cy="1239437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0"/>
              <a:ext cx="3319145" cy="1125119"/>
              <a:chOff x="0" y="277402"/>
              <a:chExt cx="3317611" cy="1124145"/>
            </a:xfrm>
          </p:grpSpPr>
          <p:pic>
            <p:nvPicPr>
              <p:cNvPr id="17" name="Picture 16" descr="diode clamp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5769" r="16377" b="33848"/>
              <a:stretch/>
            </p:blipFill>
            <p:spPr bwMode="auto">
              <a:xfrm>
                <a:off x="606175" y="277402"/>
                <a:ext cx="2065105" cy="976045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18" name="Text Box 115"/>
              <p:cNvSpPr txBox="1">
                <a:spLocks noChangeArrowheads="1"/>
              </p:cNvSpPr>
              <p:nvPr/>
            </p:nvSpPr>
            <p:spPr bwMode="auto">
              <a:xfrm>
                <a:off x="69612" y="1134848"/>
                <a:ext cx="769620" cy="266699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Fig 1</a:t>
                </a:r>
              </a:p>
            </p:txBody>
          </p:sp>
          <p:sp>
            <p:nvSpPr>
              <p:cNvPr id="19" name="Text Box 121"/>
              <p:cNvSpPr txBox="1">
                <a:spLocks noChangeArrowheads="1"/>
              </p:cNvSpPr>
              <p:nvPr/>
            </p:nvSpPr>
            <p:spPr bwMode="auto">
              <a:xfrm>
                <a:off x="0" y="277402"/>
                <a:ext cx="769620" cy="33528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i="1">
                    <a:effectLst/>
                    <a:latin typeface="Times New Roman"/>
                    <a:ea typeface="Times New Roman"/>
                  </a:rPr>
                  <a:t>V</a:t>
                </a:r>
                <a:r>
                  <a:rPr lang="en-US" sz="1400" i="1" baseline="-25000">
                    <a:effectLst/>
                    <a:latin typeface="Times New Roman"/>
                    <a:ea typeface="Times New Roman"/>
                  </a:rPr>
                  <a:t>in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20" name="Line 122"/>
              <p:cNvCxnSpPr/>
              <p:nvPr/>
            </p:nvCxnSpPr>
            <p:spPr bwMode="auto">
              <a:xfrm>
                <a:off x="359595" y="369870"/>
                <a:ext cx="2667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1" name="Text Box 123"/>
              <p:cNvSpPr txBox="1">
                <a:spLocks noChangeArrowheads="1"/>
              </p:cNvSpPr>
              <p:nvPr/>
            </p:nvSpPr>
            <p:spPr bwMode="auto">
              <a:xfrm>
                <a:off x="2547991" y="308225"/>
                <a:ext cx="769620" cy="38481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i="1">
                    <a:effectLst/>
                    <a:latin typeface="Times New Roman"/>
                    <a:ea typeface="Times New Roman"/>
                  </a:rPr>
                  <a:t>V</a:t>
                </a:r>
                <a:r>
                  <a:rPr lang="en-US" sz="1400" i="1" baseline="-25000">
                    <a:effectLst/>
                    <a:latin typeface="Times New Roman"/>
                    <a:ea typeface="Times New Roman"/>
                  </a:rPr>
                  <a:t>out</a:t>
                </a:r>
                <a:endParaRPr lang="en-US" sz="120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2" name="Text Box 127"/>
              <p:cNvSpPr txBox="1">
                <a:spLocks noChangeArrowheads="1"/>
              </p:cNvSpPr>
              <p:nvPr/>
            </p:nvSpPr>
            <p:spPr bwMode="auto">
              <a:xfrm>
                <a:off x="2220552" y="618538"/>
                <a:ext cx="464820" cy="320039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D</a:t>
                </a:r>
                <a:r>
                  <a:rPr lang="en-US" sz="1200" baseline="-25000" dirty="0">
                    <a:effectLst/>
                    <a:latin typeface="Times New Roman"/>
                    <a:ea typeface="Times New Roman"/>
                  </a:rPr>
                  <a:t>1</a:t>
                </a:r>
                <a:endParaRPr lang="en-US" sz="1200" dirty="0">
                  <a:effectLst/>
                  <a:latin typeface="Times New Roman"/>
                  <a:ea typeface="Times New Roman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748853" y="889417"/>
              <a:ext cx="327660" cy="278129"/>
              <a:chOff x="0" y="0"/>
              <a:chExt cx="327660" cy="278630"/>
            </a:xfrm>
          </p:grpSpPr>
          <p:cxnSp>
            <p:nvCxnSpPr>
              <p:cNvPr id="12" name="Line 172"/>
              <p:cNvCxnSpPr/>
              <p:nvPr/>
            </p:nvCxnSpPr>
            <p:spPr bwMode="auto">
              <a:xfrm>
                <a:off x="189875" y="0"/>
                <a:ext cx="0" cy="14097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" name="Line 173"/>
              <p:cNvCxnSpPr/>
              <p:nvPr/>
            </p:nvCxnSpPr>
            <p:spPr bwMode="auto">
              <a:xfrm flipV="1">
                <a:off x="0" y="129915"/>
                <a:ext cx="327660" cy="762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" name="Line 174"/>
              <p:cNvCxnSpPr/>
              <p:nvPr/>
            </p:nvCxnSpPr>
            <p:spPr bwMode="auto">
              <a:xfrm flipV="1">
                <a:off x="49967" y="179882"/>
                <a:ext cx="240030" cy="762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" name="Line 175"/>
              <p:cNvCxnSpPr/>
              <p:nvPr/>
            </p:nvCxnSpPr>
            <p:spPr bwMode="auto">
              <a:xfrm flipV="1">
                <a:off x="89941" y="229850"/>
                <a:ext cx="167640" cy="381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" name="Line 176"/>
              <p:cNvCxnSpPr/>
              <p:nvPr/>
            </p:nvCxnSpPr>
            <p:spPr bwMode="auto">
              <a:xfrm flipV="1">
                <a:off x="129914" y="274820"/>
                <a:ext cx="99060" cy="381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1" name="Text Box 127"/>
            <p:cNvSpPr txBox="1">
              <a:spLocks noChangeArrowheads="1"/>
            </p:cNvSpPr>
            <p:nvPr/>
          </p:nvSpPr>
          <p:spPr bwMode="auto">
            <a:xfrm>
              <a:off x="2068643" y="919397"/>
              <a:ext cx="859155" cy="3200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/>
                  <a:ea typeface="Times New Roman"/>
                </a:rPr>
                <a:t>0V </a:t>
              </a:r>
            </a:p>
          </p:txBody>
        </p:sp>
      </p:grpSp>
      <p:sp>
        <p:nvSpPr>
          <p:cNvPr id="23" name="Rectangle 22"/>
          <p:cNvSpPr/>
          <p:nvPr/>
        </p:nvSpPr>
        <p:spPr>
          <a:xfrm>
            <a:off x="4539528" y="1177098"/>
            <a:ext cx="3840274" cy="17947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81972" y="3276600"/>
            <a:ext cx="30240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If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r>
              <a:rPr lang="en-US" sz="2400" i="1" dirty="0" smtClean="0"/>
              <a:t> &gt; 0.7V, V</a:t>
            </a:r>
            <a:r>
              <a:rPr lang="en-US" sz="2400" i="1" baseline="-25000" dirty="0" smtClean="0"/>
              <a:t>out </a:t>
            </a:r>
            <a:r>
              <a:rPr lang="en-US" sz="2400" i="1" dirty="0" smtClean="0"/>
              <a:t>= V</a:t>
            </a:r>
            <a:r>
              <a:rPr lang="en-US" sz="2400" i="1" baseline="-25000" dirty="0" smtClean="0"/>
              <a:t>in</a:t>
            </a:r>
            <a:br>
              <a:rPr lang="en-US" sz="2400" i="1" baseline="-25000" dirty="0" smtClean="0"/>
            </a:br>
            <a:endParaRPr lang="en-US" sz="2400" i="1" dirty="0" smtClean="0"/>
          </a:p>
          <a:p>
            <a:r>
              <a:rPr lang="en-US" sz="2400" dirty="0" smtClean="0"/>
              <a:t>If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r>
              <a:rPr lang="en-US" sz="2400" i="1" dirty="0" smtClean="0"/>
              <a:t> &lt; 0.7V, V</a:t>
            </a:r>
            <a:r>
              <a:rPr lang="en-US" sz="2400" i="1" baseline="-25000" dirty="0" smtClean="0"/>
              <a:t>out</a:t>
            </a:r>
            <a:r>
              <a:rPr lang="en-US" sz="2400" i="1" dirty="0" smtClean="0"/>
              <a:t> = 0.7V</a:t>
            </a:r>
            <a:endParaRPr lang="en-US" sz="2400" dirty="0" smtClean="0"/>
          </a:p>
        </p:txBody>
      </p:sp>
      <p:pic>
        <p:nvPicPr>
          <p:cNvPr id="1028" name="Picture 4" descr="http://www.sfu.ca/sonic-studio/handbook/Graphics/Sine_Wave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34"/>
          <a:stretch/>
        </p:blipFill>
        <p:spPr bwMode="auto">
          <a:xfrm>
            <a:off x="1371600" y="1517602"/>
            <a:ext cx="2622464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0" y="2054239"/>
            <a:ext cx="511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endParaRPr lang="en-US" sz="2400" i="1" dirty="0" smtClean="0"/>
          </a:p>
        </p:txBody>
      </p:sp>
      <p:grpSp>
        <p:nvGrpSpPr>
          <p:cNvPr id="25" name="Group 24"/>
          <p:cNvGrpSpPr/>
          <p:nvPr/>
        </p:nvGrpSpPr>
        <p:grpSpPr>
          <a:xfrm>
            <a:off x="744762" y="3076574"/>
            <a:ext cx="3249302" cy="1571626"/>
            <a:chOff x="744762" y="3076574"/>
            <a:chExt cx="3249302" cy="1571626"/>
          </a:xfrm>
        </p:grpSpPr>
        <p:pic>
          <p:nvPicPr>
            <p:cNvPr id="26" name="Picture 4" descr="http://www.sfu.ca/sonic-studio/handbook/Graphics/Sine_Wave.gif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34"/>
            <a:stretch/>
          </p:blipFill>
          <p:spPr bwMode="auto">
            <a:xfrm>
              <a:off x="1371600" y="3076574"/>
              <a:ext cx="2622464" cy="1571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8" name="Group 27"/>
            <p:cNvGrpSpPr/>
            <p:nvPr/>
          </p:nvGrpSpPr>
          <p:grpSpPr>
            <a:xfrm>
              <a:off x="1981200" y="4114800"/>
              <a:ext cx="533400" cy="411162"/>
              <a:chOff x="1447800" y="3354260"/>
              <a:chExt cx="533400" cy="411162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447800" y="3354260"/>
                <a:ext cx="533400" cy="41116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1447800" y="3354260"/>
                <a:ext cx="4572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/>
            <p:cNvGrpSpPr/>
            <p:nvPr/>
          </p:nvGrpSpPr>
          <p:grpSpPr>
            <a:xfrm>
              <a:off x="3080951" y="4114800"/>
              <a:ext cx="576649" cy="411162"/>
              <a:chOff x="1600200" y="3308222"/>
              <a:chExt cx="576649" cy="411162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1643449" y="3308222"/>
                <a:ext cx="533400" cy="41116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>
                <a:off x="1600200" y="3308222"/>
                <a:ext cx="4572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TextBox 33"/>
            <p:cNvSpPr txBox="1"/>
            <p:nvPr/>
          </p:nvSpPr>
          <p:spPr>
            <a:xfrm>
              <a:off x="744762" y="3691343"/>
              <a:ext cx="6268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/>
                <a:t>V</a:t>
              </a:r>
              <a:r>
                <a:rPr lang="en-US" sz="2400" i="1" baseline="-25000" dirty="0" smtClean="0"/>
                <a:t>out</a:t>
              </a:r>
              <a:endParaRPr lang="en-US" sz="2400" i="1" dirty="0" smtClean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438400" y="4114800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0.7V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2438400" y="4114800"/>
              <a:ext cx="6477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-9287" y="4876800"/>
            <a:ext cx="89246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  <a:p>
            <a:endParaRPr lang="en-US" sz="2400" i="1" baseline="-25000" dirty="0" smtClean="0"/>
          </a:p>
          <a:p>
            <a:r>
              <a:rPr lang="en-US" sz="2400" i="1" baseline="-25000" dirty="0" smtClean="0"/>
              <a:t/>
            </a:r>
            <a:br>
              <a:rPr lang="en-US" sz="2400" i="1" baseline="-25000" dirty="0" smtClean="0"/>
            </a:br>
            <a:r>
              <a:rPr lang="en-US" sz="2400" i="1" baseline="-25000" dirty="0" smtClean="0"/>
              <a:t>       </a:t>
            </a:r>
            <a:r>
              <a:rPr lang="en-US" sz="2400" dirty="0" smtClean="0"/>
              <a:t>What modification would cause it to clamp the </a:t>
            </a:r>
            <a:r>
              <a:rPr lang="en-US" sz="2400" u="sng" dirty="0" smtClean="0"/>
              <a:t>negative</a:t>
            </a:r>
            <a:r>
              <a:rPr lang="en-US" sz="2400" dirty="0" smtClean="0"/>
              <a:t> part of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in</a:t>
            </a:r>
            <a:r>
              <a:rPr lang="en-US" sz="2400" dirty="0" smtClean="0"/>
              <a:t>?</a:t>
            </a:r>
          </a:p>
        </p:txBody>
      </p:sp>
      <p:pic>
        <p:nvPicPr>
          <p:cNvPr id="2050" name="Picture 2" descr="http://www.mcmelectronics.com/content/productimages/s4/DIODE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9" b="51137"/>
          <a:stretch/>
        </p:blipFill>
        <p:spPr bwMode="auto">
          <a:xfrm rot="16200000">
            <a:off x="6344969" y="1780307"/>
            <a:ext cx="1065213" cy="513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77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73672" y="0"/>
            <a:ext cx="3810957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800" dirty="0" smtClean="0">
                <a:solidFill>
                  <a:srgbClr val="000000"/>
                </a:solidFill>
                <a:cs typeface="DejaVu Sans" charset="0"/>
              </a:rPr>
              <a:t>Diode Limiter</a:t>
            </a:r>
            <a:endParaRPr lang="en-IN" sz="48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912813"/>
            <a:ext cx="91440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28194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914400"/>
            <a:ext cx="1105088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800" dirty="0">
                <a:solidFill>
                  <a:srgbClr val="000000"/>
                </a:solidFill>
                <a:cs typeface="DejaVu Sans" charset="0"/>
              </a:rPr>
              <a:t>		</a:t>
            </a:r>
            <a:endParaRPr lang="en-US" sz="24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05088" y="1752600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Lucida Console" pitchFamily="49" charset="0"/>
                <a:hlinkClick r:id="rId2"/>
              </a:rPr>
              <a:t>http://www.falstad.com/circuit/e-diodelimit.html</a:t>
            </a:r>
            <a:endParaRPr lang="en-US" dirty="0">
              <a:latin typeface="Lucida Console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4419600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Lucida Console" pitchFamily="49" charset="0"/>
                <a:hlinkClick r:id="rId3"/>
              </a:rPr>
              <a:t>http://</a:t>
            </a:r>
            <a:r>
              <a:rPr lang="en-US" dirty="0" smtClean="0">
                <a:latin typeface="Lucida Console" pitchFamily="49" charset="0"/>
                <a:hlinkClick r:id="rId3"/>
              </a:rPr>
              <a:t>www.falstad.com/circuit/e-rectify.html</a:t>
            </a:r>
            <a:endParaRPr lang="en-US" dirty="0">
              <a:latin typeface="Lucida Console" pitchFamily="49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921068" y="2971800"/>
            <a:ext cx="5316177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800" dirty="0" smtClean="0">
                <a:solidFill>
                  <a:srgbClr val="000000"/>
                </a:solidFill>
                <a:cs typeface="DejaVu Sans" charset="0"/>
              </a:rPr>
              <a:t>Half wave Rectifier</a:t>
            </a:r>
            <a:endParaRPr lang="en-IN" sz="48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11" name="Line 3"/>
          <p:cNvSpPr>
            <a:spLocks noChangeShapeType="1"/>
          </p:cNvSpPr>
          <p:nvPr/>
        </p:nvSpPr>
        <p:spPr bwMode="auto">
          <a:xfrm>
            <a:off x="0" y="3884613"/>
            <a:ext cx="91440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3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091784" y="0"/>
            <a:ext cx="4974738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800" dirty="0" smtClean="0">
                <a:solidFill>
                  <a:srgbClr val="000000"/>
                </a:solidFill>
                <a:cs typeface="DejaVu Sans" charset="0"/>
              </a:rPr>
              <a:t>Full wave rectifier</a:t>
            </a: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912813"/>
            <a:ext cx="91440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28194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914400"/>
            <a:ext cx="1105088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800" dirty="0">
                <a:solidFill>
                  <a:srgbClr val="000000"/>
                </a:solidFill>
                <a:cs typeface="DejaVu Sans" charset="0"/>
              </a:rPr>
              <a:t>		</a:t>
            </a:r>
            <a:endParaRPr lang="en-US" sz="24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28700" y="1905000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Lucida Console" pitchFamily="49" charset="0"/>
                <a:hlinkClick r:id="rId2"/>
              </a:rPr>
              <a:t>http://</a:t>
            </a:r>
            <a:r>
              <a:rPr lang="en-US" dirty="0" smtClean="0">
                <a:latin typeface="Lucida Console" pitchFamily="49" charset="0"/>
                <a:hlinkClick r:id="rId2"/>
              </a:rPr>
              <a:t>www.falstad.com/circuit/e-fullrect.html</a:t>
            </a:r>
            <a:endParaRPr lang="en-US" dirty="0">
              <a:latin typeface="Lucida Console" pitchFamily="49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105088" y="2987531"/>
            <a:ext cx="2825112" cy="1584613"/>
            <a:chOff x="0" y="0"/>
            <a:chExt cx="2824828" cy="1584613"/>
          </a:xfrm>
        </p:grpSpPr>
        <p:grpSp>
          <p:nvGrpSpPr>
            <p:cNvPr id="10" name="Group 9"/>
            <p:cNvGrpSpPr/>
            <p:nvPr/>
          </p:nvGrpSpPr>
          <p:grpSpPr>
            <a:xfrm>
              <a:off x="45435" y="0"/>
              <a:ext cx="2779393" cy="1584613"/>
              <a:chOff x="-1" y="0"/>
              <a:chExt cx="2779768" cy="1583413"/>
            </a:xfrm>
          </p:grpSpPr>
          <p:grpSp>
            <p:nvGrpSpPr>
              <p:cNvPr id="13" name="Group 12"/>
              <p:cNvGrpSpPr>
                <a:grpSpLocks/>
              </p:cNvGrpSpPr>
              <p:nvPr/>
            </p:nvGrpSpPr>
            <p:grpSpPr bwMode="auto">
              <a:xfrm>
                <a:off x="-1" y="0"/>
                <a:ext cx="2779768" cy="1583413"/>
                <a:chOff x="1482" y="3570"/>
                <a:chExt cx="4381" cy="2486"/>
              </a:xfrm>
            </p:grpSpPr>
            <p:pic>
              <p:nvPicPr>
                <p:cNvPr id="16" name="Picture 15" descr="bridgerectifier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81" t="1363" r="1181" b="1363"/>
                <a:stretch>
                  <a:fillRect/>
                </a:stretch>
              </p:blipFill>
              <p:spPr bwMode="auto">
                <a:xfrm>
                  <a:off x="1956" y="3624"/>
                  <a:ext cx="2826" cy="2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8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2658" y="3866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>
                      <a:effectLst/>
                      <a:latin typeface="Times New Roman"/>
                      <a:ea typeface="Times New Roman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9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3708" y="3752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>
                      <a:effectLst/>
                      <a:latin typeface="Times New Roman"/>
                      <a:ea typeface="Times New Roman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0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3558" y="5102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>
                      <a:effectLst/>
                      <a:latin typeface="Times New Roman"/>
                      <a:ea typeface="Times New Roman"/>
                    </a:rPr>
                    <a:t>3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1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2688" y="5072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>
                      <a:effectLst/>
                      <a:latin typeface="Times New Roman"/>
                      <a:ea typeface="Times New Roman"/>
                    </a:rPr>
                    <a:t>4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pic>
              <p:nvPicPr>
                <p:cNvPr id="22" name="Picture 21" descr="halfwaverect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9991" t="32114" b="27173"/>
                <a:stretch>
                  <a:fillRect/>
                </a:stretch>
              </p:blipFill>
              <p:spPr bwMode="auto">
                <a:xfrm>
                  <a:off x="4024" y="4943"/>
                  <a:ext cx="1215" cy="9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23" name="Line 287"/>
                <p:cNvCxnSpPr/>
                <p:nvPr/>
              </p:nvCxnSpPr>
              <p:spPr bwMode="auto">
                <a:xfrm>
                  <a:off x="4443" y="4722"/>
                  <a:ext cx="0" cy="25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4" name="Text Box 290"/>
                <p:cNvSpPr txBox="1">
                  <a:spLocks noChangeArrowheads="1"/>
                </p:cNvSpPr>
                <p:nvPr/>
              </p:nvSpPr>
              <p:spPr bwMode="auto">
                <a:xfrm>
                  <a:off x="4861" y="4569"/>
                  <a:ext cx="1002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905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OUT</a:t>
                  </a:r>
                </a:p>
              </p:txBody>
            </p:sp>
            <p:sp>
              <p:nvSpPr>
                <p:cNvPr id="25" name="Text Box 303"/>
                <p:cNvSpPr txBox="1">
                  <a:spLocks noChangeArrowheads="1"/>
                </p:cNvSpPr>
                <p:nvPr/>
              </p:nvSpPr>
              <p:spPr bwMode="auto">
                <a:xfrm>
                  <a:off x="1524" y="3570"/>
                  <a:ext cx="420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905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1</a:t>
                  </a:r>
                </a:p>
              </p:txBody>
            </p:sp>
            <p:sp>
              <p:nvSpPr>
                <p:cNvPr id="26" name="Text Box 304"/>
                <p:cNvSpPr txBox="1">
                  <a:spLocks noChangeArrowheads="1"/>
                </p:cNvSpPr>
                <p:nvPr/>
              </p:nvSpPr>
              <p:spPr bwMode="auto">
                <a:xfrm>
                  <a:off x="1482" y="5484"/>
                  <a:ext cx="420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905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2</a:t>
                  </a:r>
                </a:p>
              </p:txBody>
            </p:sp>
          </p:grpSp>
          <p:sp>
            <p:nvSpPr>
              <p:cNvPr id="14" name="Text Box 303"/>
              <p:cNvSpPr txBox="1">
                <a:spLocks noChangeArrowheads="1"/>
              </p:cNvSpPr>
              <p:nvPr/>
            </p:nvSpPr>
            <p:spPr bwMode="auto">
              <a:xfrm>
                <a:off x="2043659" y="344774"/>
                <a:ext cx="266065" cy="253365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3</a:t>
                </a:r>
              </a:p>
            </p:txBody>
          </p:sp>
          <p:sp>
            <p:nvSpPr>
              <p:cNvPr id="15" name="Text Box 303"/>
              <p:cNvSpPr txBox="1">
                <a:spLocks noChangeArrowheads="1"/>
              </p:cNvSpPr>
              <p:nvPr/>
            </p:nvSpPr>
            <p:spPr bwMode="auto">
              <a:xfrm>
                <a:off x="2078636" y="1311284"/>
                <a:ext cx="266065" cy="253365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4</a:t>
                </a:r>
              </a:p>
            </p:txBody>
          </p:sp>
        </p:grpSp>
        <p:sp>
          <p:nvSpPr>
            <p:cNvPr id="11" name="Text Box 110"/>
            <p:cNvSpPr txBox="1">
              <a:spLocks noChangeArrowheads="1"/>
            </p:cNvSpPr>
            <p:nvPr/>
          </p:nvSpPr>
          <p:spPr bwMode="auto">
            <a:xfrm>
              <a:off x="2124135" y="698579"/>
              <a:ext cx="620395" cy="2673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i="1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i="1" baseline="-25000">
                  <a:effectLst/>
                  <a:latin typeface="Times New Roman"/>
                  <a:ea typeface="Times New Roman"/>
                </a:rPr>
                <a:t>out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Text Box 110"/>
            <p:cNvSpPr txBox="1">
              <a:spLocks noChangeArrowheads="1"/>
            </p:cNvSpPr>
            <p:nvPr/>
          </p:nvSpPr>
          <p:spPr bwMode="auto">
            <a:xfrm>
              <a:off x="0" y="607707"/>
              <a:ext cx="620395" cy="2673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i="1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i="1" baseline="-25000">
                  <a:effectLst/>
                  <a:latin typeface="Times New Roman"/>
                  <a:ea typeface="Times New Roman"/>
                </a:rPr>
                <a:t>in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cxnSp>
        <p:nvCxnSpPr>
          <p:cNvPr id="3" name="Straight Arrow Connector 2"/>
          <p:cNvCxnSpPr>
            <a:stCxn id="14" idx="3"/>
            <a:endCxn id="50" idx="1"/>
          </p:cNvCxnSpPr>
          <p:nvPr/>
        </p:nvCxnSpPr>
        <p:spPr>
          <a:xfrm flipV="1">
            <a:off x="3460173" y="3443920"/>
            <a:ext cx="1264227" cy="154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495149" y="4458685"/>
            <a:ext cx="1198324" cy="2551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670837" y="4459960"/>
            <a:ext cx="0" cy="374013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723486" y="4334388"/>
            <a:ext cx="0" cy="542412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691306" y="2895602"/>
            <a:ext cx="303309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1691306" y="2895602"/>
            <a:ext cx="0" cy="2079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1896681" y="3686110"/>
            <a:ext cx="84519" cy="9372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372819" y="4113815"/>
            <a:ext cx="84519" cy="9372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4724400" y="2667000"/>
            <a:ext cx="96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DSO-1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724400" y="3213087"/>
            <a:ext cx="96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DSO-2</a:t>
            </a:r>
          </a:p>
        </p:txBody>
      </p:sp>
    </p:spTree>
    <p:extLst>
      <p:ext uri="{BB962C8B-B14F-4D97-AF65-F5344CB8AC3E}">
        <p14:creationId xmlns:p14="http://schemas.microsoft.com/office/powerpoint/2010/main" val="129193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64868" y="0"/>
            <a:ext cx="8228577" cy="1571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800" dirty="0" smtClean="0">
                <a:solidFill>
                  <a:srgbClr val="000000"/>
                </a:solidFill>
                <a:cs typeface="DejaVu Sans" charset="0"/>
              </a:rPr>
              <a:t>Full wave rectifier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800" dirty="0" smtClean="0">
                <a:solidFill>
                  <a:srgbClr val="000000"/>
                </a:solidFill>
                <a:cs typeface="DejaVu Sans" charset="0"/>
              </a:rPr>
              <a:t>with measurements of </a:t>
            </a:r>
            <a:r>
              <a:rPr lang="en-IN" sz="4800" i="1" dirty="0" smtClean="0">
                <a:solidFill>
                  <a:srgbClr val="000000"/>
                </a:solidFill>
                <a:cs typeface="DejaVu Sans" charset="0"/>
              </a:rPr>
              <a:t>V</a:t>
            </a:r>
            <a:r>
              <a:rPr lang="en-IN" sz="4800" i="1" baseline="-25000" dirty="0" smtClean="0">
                <a:solidFill>
                  <a:srgbClr val="000000"/>
                </a:solidFill>
                <a:cs typeface="DejaVu Sans" charset="0"/>
              </a:rPr>
              <a:t>in</a:t>
            </a:r>
            <a:r>
              <a:rPr lang="en-IN" sz="4800" i="1" dirty="0" smtClean="0">
                <a:solidFill>
                  <a:srgbClr val="000000"/>
                </a:solidFill>
                <a:cs typeface="DejaVu Sans" charset="0"/>
              </a:rPr>
              <a:t> V</a:t>
            </a:r>
            <a:r>
              <a:rPr lang="en-IN" sz="4800" i="1" baseline="-25000" dirty="0" smtClean="0">
                <a:solidFill>
                  <a:srgbClr val="000000"/>
                </a:solidFill>
                <a:cs typeface="DejaVu Sans" charset="0"/>
              </a:rPr>
              <a:t>out</a:t>
            </a:r>
            <a:endParaRPr lang="en-IN" sz="48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912813"/>
            <a:ext cx="91440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28194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914400"/>
            <a:ext cx="1105088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800" dirty="0">
                <a:solidFill>
                  <a:srgbClr val="000000"/>
                </a:solidFill>
                <a:cs typeface="DejaVu Sans" charset="0"/>
              </a:rPr>
              <a:t>		</a:t>
            </a:r>
            <a:endParaRPr lang="en-US" sz="24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28700" y="1905000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Lucida Console" pitchFamily="49" charset="0"/>
                <a:hlinkClick r:id="rId2"/>
              </a:rPr>
              <a:t>http://</a:t>
            </a:r>
            <a:r>
              <a:rPr lang="en-US" dirty="0" smtClean="0">
                <a:latin typeface="Lucida Console" pitchFamily="49" charset="0"/>
                <a:hlinkClick r:id="rId2"/>
              </a:rPr>
              <a:t>www.falstad.com/circuit/e-fullrect.html</a:t>
            </a:r>
            <a:endParaRPr lang="en-US" dirty="0">
              <a:latin typeface="Lucida Console" pitchFamily="49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105088" y="2987531"/>
            <a:ext cx="2825112" cy="1584613"/>
            <a:chOff x="0" y="0"/>
            <a:chExt cx="2824828" cy="1584613"/>
          </a:xfrm>
        </p:grpSpPr>
        <p:grpSp>
          <p:nvGrpSpPr>
            <p:cNvPr id="10" name="Group 9"/>
            <p:cNvGrpSpPr/>
            <p:nvPr/>
          </p:nvGrpSpPr>
          <p:grpSpPr>
            <a:xfrm>
              <a:off x="45435" y="0"/>
              <a:ext cx="2779393" cy="1584613"/>
              <a:chOff x="-1" y="0"/>
              <a:chExt cx="2779768" cy="1583413"/>
            </a:xfrm>
          </p:grpSpPr>
          <p:grpSp>
            <p:nvGrpSpPr>
              <p:cNvPr id="13" name="Group 12"/>
              <p:cNvGrpSpPr>
                <a:grpSpLocks/>
              </p:cNvGrpSpPr>
              <p:nvPr/>
            </p:nvGrpSpPr>
            <p:grpSpPr bwMode="auto">
              <a:xfrm>
                <a:off x="-1" y="0"/>
                <a:ext cx="2779768" cy="1583413"/>
                <a:chOff x="1482" y="3570"/>
                <a:chExt cx="4381" cy="2486"/>
              </a:xfrm>
            </p:grpSpPr>
            <p:pic>
              <p:nvPicPr>
                <p:cNvPr id="16" name="Picture 15" descr="bridgerectifier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81" t="1363" r="1181" b="1363"/>
                <a:stretch>
                  <a:fillRect/>
                </a:stretch>
              </p:blipFill>
              <p:spPr bwMode="auto">
                <a:xfrm>
                  <a:off x="1956" y="3624"/>
                  <a:ext cx="2826" cy="2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8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2658" y="3866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>
                      <a:effectLst/>
                      <a:latin typeface="Times New Roman"/>
                      <a:ea typeface="Times New Roman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9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3708" y="3752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>
                      <a:effectLst/>
                      <a:latin typeface="Times New Roman"/>
                      <a:ea typeface="Times New Roman"/>
                    </a:rPr>
                    <a:t>2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0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3558" y="5102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>
                      <a:effectLst/>
                      <a:latin typeface="Times New Roman"/>
                      <a:ea typeface="Times New Roman"/>
                    </a:rPr>
                    <a:t>3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pic>
              <p:nvPicPr>
                <p:cNvPr id="22" name="Picture 21" descr="halfwaverect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9991" t="32114" b="27173"/>
                <a:stretch>
                  <a:fillRect/>
                </a:stretch>
              </p:blipFill>
              <p:spPr bwMode="auto">
                <a:xfrm>
                  <a:off x="4024" y="4943"/>
                  <a:ext cx="1215" cy="9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23" name="Line 287"/>
                <p:cNvCxnSpPr/>
                <p:nvPr/>
              </p:nvCxnSpPr>
              <p:spPr bwMode="auto">
                <a:xfrm>
                  <a:off x="4443" y="4722"/>
                  <a:ext cx="0" cy="25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4" name="Text Box 290"/>
                <p:cNvSpPr txBox="1">
                  <a:spLocks noChangeArrowheads="1"/>
                </p:cNvSpPr>
                <p:nvPr/>
              </p:nvSpPr>
              <p:spPr bwMode="auto">
                <a:xfrm>
                  <a:off x="4861" y="4569"/>
                  <a:ext cx="1002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905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OUT</a:t>
                  </a:r>
                </a:p>
              </p:txBody>
            </p:sp>
            <p:sp>
              <p:nvSpPr>
                <p:cNvPr id="25" name="Text Box 303"/>
                <p:cNvSpPr txBox="1">
                  <a:spLocks noChangeArrowheads="1"/>
                </p:cNvSpPr>
                <p:nvPr/>
              </p:nvSpPr>
              <p:spPr bwMode="auto">
                <a:xfrm>
                  <a:off x="1524" y="3570"/>
                  <a:ext cx="420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905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1</a:t>
                  </a:r>
                </a:p>
              </p:txBody>
            </p:sp>
            <p:sp>
              <p:nvSpPr>
                <p:cNvPr id="26" name="Text Box 304"/>
                <p:cNvSpPr txBox="1">
                  <a:spLocks noChangeArrowheads="1"/>
                </p:cNvSpPr>
                <p:nvPr/>
              </p:nvSpPr>
              <p:spPr bwMode="auto">
                <a:xfrm>
                  <a:off x="1482" y="5484"/>
                  <a:ext cx="420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905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2</a:t>
                  </a:r>
                </a:p>
              </p:txBody>
            </p:sp>
          </p:grpSp>
          <p:sp>
            <p:nvSpPr>
              <p:cNvPr id="14" name="Text Box 303"/>
              <p:cNvSpPr txBox="1">
                <a:spLocks noChangeArrowheads="1"/>
              </p:cNvSpPr>
              <p:nvPr/>
            </p:nvSpPr>
            <p:spPr bwMode="auto">
              <a:xfrm>
                <a:off x="2043659" y="344774"/>
                <a:ext cx="266065" cy="253365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3</a:t>
                </a:r>
              </a:p>
            </p:txBody>
          </p:sp>
          <p:sp>
            <p:nvSpPr>
              <p:cNvPr id="15" name="Text Box 303"/>
              <p:cNvSpPr txBox="1">
                <a:spLocks noChangeArrowheads="1"/>
              </p:cNvSpPr>
              <p:nvPr/>
            </p:nvSpPr>
            <p:spPr bwMode="auto">
              <a:xfrm>
                <a:off x="2078636" y="1311284"/>
                <a:ext cx="266065" cy="253365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4</a:t>
                </a:r>
              </a:p>
            </p:txBody>
          </p:sp>
        </p:grpSp>
        <p:sp>
          <p:nvSpPr>
            <p:cNvPr id="11" name="Text Box 110"/>
            <p:cNvSpPr txBox="1">
              <a:spLocks noChangeArrowheads="1"/>
            </p:cNvSpPr>
            <p:nvPr/>
          </p:nvSpPr>
          <p:spPr bwMode="auto">
            <a:xfrm>
              <a:off x="2124135" y="698579"/>
              <a:ext cx="620395" cy="2673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i="1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i="1" baseline="-25000">
                  <a:effectLst/>
                  <a:latin typeface="Times New Roman"/>
                  <a:ea typeface="Times New Roman"/>
                </a:rPr>
                <a:t>out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Text Box 110"/>
            <p:cNvSpPr txBox="1">
              <a:spLocks noChangeArrowheads="1"/>
            </p:cNvSpPr>
            <p:nvPr/>
          </p:nvSpPr>
          <p:spPr bwMode="auto">
            <a:xfrm>
              <a:off x="0" y="607707"/>
              <a:ext cx="620395" cy="2673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i="1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i="1" baseline="-25000">
                  <a:effectLst/>
                  <a:latin typeface="Times New Roman"/>
                  <a:ea typeface="Times New Roman"/>
                </a:rPr>
                <a:t>in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cxnSp>
        <p:nvCxnSpPr>
          <p:cNvPr id="3" name="Straight Arrow Connector 2"/>
          <p:cNvCxnSpPr>
            <a:stCxn id="14" idx="3"/>
            <a:endCxn id="50" idx="1"/>
          </p:cNvCxnSpPr>
          <p:nvPr/>
        </p:nvCxnSpPr>
        <p:spPr>
          <a:xfrm flipV="1">
            <a:off x="3460173" y="3443920"/>
            <a:ext cx="1264227" cy="154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495149" y="4458685"/>
            <a:ext cx="1198324" cy="2551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670837" y="4459960"/>
            <a:ext cx="0" cy="374013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723486" y="4334388"/>
            <a:ext cx="0" cy="542412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691306" y="2895602"/>
            <a:ext cx="303309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1691306" y="2895602"/>
            <a:ext cx="0" cy="2079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1896681" y="3686110"/>
            <a:ext cx="84519" cy="9372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372819" y="4113815"/>
            <a:ext cx="84519" cy="9372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4724400" y="2667000"/>
            <a:ext cx="96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DSO-1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724400" y="3213087"/>
            <a:ext cx="96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DSO-2</a:t>
            </a:r>
          </a:p>
        </p:txBody>
      </p:sp>
      <p:sp>
        <p:nvSpPr>
          <p:cNvPr id="2" name="Rectangle 1"/>
          <p:cNvSpPr/>
          <p:nvPr/>
        </p:nvSpPr>
        <p:spPr>
          <a:xfrm rot="3029382">
            <a:off x="1929919" y="3868609"/>
            <a:ext cx="482609" cy="157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2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81227" y="0"/>
            <a:ext cx="8395866" cy="1448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800" dirty="0" smtClean="0">
                <a:solidFill>
                  <a:srgbClr val="000000"/>
                </a:solidFill>
                <a:cs typeface="DejaVu Sans" charset="0"/>
              </a:rPr>
              <a:t>Full wave rectifier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000" dirty="0" smtClean="0">
                <a:solidFill>
                  <a:srgbClr val="000000"/>
                </a:solidFill>
                <a:cs typeface="DejaVu Sans" charset="0"/>
              </a:rPr>
              <a:t>Looks like a negative clamp from </a:t>
            </a:r>
            <a:r>
              <a:rPr lang="en-IN" sz="4000" i="1" dirty="0" smtClean="0">
                <a:solidFill>
                  <a:srgbClr val="000000"/>
                </a:solidFill>
                <a:cs typeface="DejaVu Sans" charset="0"/>
              </a:rPr>
              <a:t>V</a:t>
            </a:r>
            <a:r>
              <a:rPr lang="en-IN" sz="4000" i="1" baseline="-25000" dirty="0" smtClean="0">
                <a:solidFill>
                  <a:srgbClr val="000000"/>
                </a:solidFill>
                <a:cs typeface="DejaVu Sans" charset="0"/>
              </a:rPr>
              <a:t>in</a:t>
            </a:r>
            <a:endParaRPr lang="en-IN" sz="40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912813"/>
            <a:ext cx="91440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28194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914400"/>
            <a:ext cx="1105088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800" dirty="0">
                <a:solidFill>
                  <a:srgbClr val="000000"/>
                </a:solidFill>
                <a:cs typeface="DejaVu Sans" charset="0"/>
              </a:rPr>
              <a:t>		</a:t>
            </a:r>
            <a:endParaRPr lang="en-US" sz="24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28700" y="1905000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Lucida Console" pitchFamily="49" charset="0"/>
                <a:hlinkClick r:id="rId2"/>
              </a:rPr>
              <a:t>http://</a:t>
            </a:r>
            <a:r>
              <a:rPr lang="en-US" dirty="0" smtClean="0">
                <a:latin typeface="Lucida Console" pitchFamily="49" charset="0"/>
                <a:hlinkClick r:id="rId2"/>
              </a:rPr>
              <a:t>www.falstad.com/circuit/e-fullrect.html</a:t>
            </a:r>
            <a:endParaRPr lang="en-US" dirty="0">
              <a:latin typeface="Lucida Console" pitchFamily="49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105088" y="2987531"/>
            <a:ext cx="2825112" cy="1584613"/>
            <a:chOff x="0" y="0"/>
            <a:chExt cx="2824828" cy="1584613"/>
          </a:xfrm>
        </p:grpSpPr>
        <p:grpSp>
          <p:nvGrpSpPr>
            <p:cNvPr id="10" name="Group 9"/>
            <p:cNvGrpSpPr/>
            <p:nvPr/>
          </p:nvGrpSpPr>
          <p:grpSpPr>
            <a:xfrm>
              <a:off x="45435" y="0"/>
              <a:ext cx="2779393" cy="1584613"/>
              <a:chOff x="-1" y="0"/>
              <a:chExt cx="2779768" cy="1583413"/>
            </a:xfrm>
          </p:grpSpPr>
          <p:grpSp>
            <p:nvGrpSpPr>
              <p:cNvPr id="13" name="Group 12"/>
              <p:cNvGrpSpPr>
                <a:grpSpLocks/>
              </p:cNvGrpSpPr>
              <p:nvPr/>
            </p:nvGrpSpPr>
            <p:grpSpPr bwMode="auto">
              <a:xfrm>
                <a:off x="-1" y="0"/>
                <a:ext cx="2779768" cy="1583413"/>
                <a:chOff x="1482" y="3570"/>
                <a:chExt cx="4381" cy="2486"/>
              </a:xfrm>
            </p:grpSpPr>
            <p:pic>
              <p:nvPicPr>
                <p:cNvPr id="16" name="Picture 15" descr="bridgerectifier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81" t="1363" r="1181" b="1363"/>
                <a:stretch>
                  <a:fillRect/>
                </a:stretch>
              </p:blipFill>
              <p:spPr bwMode="auto">
                <a:xfrm>
                  <a:off x="1956" y="3624"/>
                  <a:ext cx="2826" cy="2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8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2658" y="3866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>
                      <a:effectLst/>
                      <a:latin typeface="Times New Roman"/>
                      <a:ea typeface="Times New Roman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9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3708" y="3752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dirty="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 dirty="0">
                      <a:effectLst/>
                      <a:latin typeface="Times New Roman"/>
                      <a:ea typeface="Times New Roman"/>
                    </a:rPr>
                    <a:t>2</a:t>
                  </a:r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0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3558" y="5102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>
                      <a:effectLst/>
                      <a:latin typeface="Times New Roman"/>
                      <a:ea typeface="Times New Roman"/>
                    </a:rPr>
                    <a:t>3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pic>
              <p:nvPicPr>
                <p:cNvPr id="22" name="Picture 21" descr="halfwaverect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9991" t="32114" b="27173"/>
                <a:stretch>
                  <a:fillRect/>
                </a:stretch>
              </p:blipFill>
              <p:spPr bwMode="auto">
                <a:xfrm>
                  <a:off x="4024" y="4943"/>
                  <a:ext cx="1215" cy="9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23" name="Line 287"/>
                <p:cNvCxnSpPr/>
                <p:nvPr/>
              </p:nvCxnSpPr>
              <p:spPr bwMode="auto">
                <a:xfrm>
                  <a:off x="4443" y="4722"/>
                  <a:ext cx="0" cy="25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4" name="Text Box 290"/>
                <p:cNvSpPr txBox="1">
                  <a:spLocks noChangeArrowheads="1"/>
                </p:cNvSpPr>
                <p:nvPr/>
              </p:nvSpPr>
              <p:spPr bwMode="auto">
                <a:xfrm>
                  <a:off x="4861" y="4569"/>
                  <a:ext cx="1002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905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OUT</a:t>
                  </a:r>
                </a:p>
              </p:txBody>
            </p:sp>
            <p:sp>
              <p:nvSpPr>
                <p:cNvPr id="25" name="Text Box 303"/>
                <p:cNvSpPr txBox="1">
                  <a:spLocks noChangeArrowheads="1"/>
                </p:cNvSpPr>
                <p:nvPr/>
              </p:nvSpPr>
              <p:spPr bwMode="auto">
                <a:xfrm>
                  <a:off x="1524" y="3570"/>
                  <a:ext cx="420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905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1</a:t>
                  </a:r>
                </a:p>
              </p:txBody>
            </p:sp>
            <p:sp>
              <p:nvSpPr>
                <p:cNvPr id="26" name="Text Box 304"/>
                <p:cNvSpPr txBox="1">
                  <a:spLocks noChangeArrowheads="1"/>
                </p:cNvSpPr>
                <p:nvPr/>
              </p:nvSpPr>
              <p:spPr bwMode="auto">
                <a:xfrm>
                  <a:off x="1482" y="5484"/>
                  <a:ext cx="420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905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2</a:t>
                  </a:r>
                </a:p>
              </p:txBody>
            </p:sp>
          </p:grpSp>
          <p:sp>
            <p:nvSpPr>
              <p:cNvPr id="14" name="Text Box 303"/>
              <p:cNvSpPr txBox="1">
                <a:spLocks noChangeArrowheads="1"/>
              </p:cNvSpPr>
              <p:nvPr/>
            </p:nvSpPr>
            <p:spPr bwMode="auto">
              <a:xfrm>
                <a:off x="2043659" y="344774"/>
                <a:ext cx="266065" cy="253365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3</a:t>
                </a:r>
              </a:p>
            </p:txBody>
          </p:sp>
          <p:sp>
            <p:nvSpPr>
              <p:cNvPr id="15" name="Text Box 303"/>
              <p:cNvSpPr txBox="1">
                <a:spLocks noChangeArrowheads="1"/>
              </p:cNvSpPr>
              <p:nvPr/>
            </p:nvSpPr>
            <p:spPr bwMode="auto">
              <a:xfrm>
                <a:off x="2078636" y="1311284"/>
                <a:ext cx="266065" cy="253365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4</a:t>
                </a:r>
              </a:p>
            </p:txBody>
          </p:sp>
        </p:grpSp>
        <p:sp>
          <p:nvSpPr>
            <p:cNvPr id="11" name="Text Box 110"/>
            <p:cNvSpPr txBox="1">
              <a:spLocks noChangeArrowheads="1"/>
            </p:cNvSpPr>
            <p:nvPr/>
          </p:nvSpPr>
          <p:spPr bwMode="auto">
            <a:xfrm>
              <a:off x="2124135" y="698579"/>
              <a:ext cx="620395" cy="2673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i="1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i="1" baseline="-25000">
                  <a:effectLst/>
                  <a:latin typeface="Times New Roman"/>
                  <a:ea typeface="Times New Roman"/>
                </a:rPr>
                <a:t>out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Text Box 110"/>
            <p:cNvSpPr txBox="1">
              <a:spLocks noChangeArrowheads="1"/>
            </p:cNvSpPr>
            <p:nvPr/>
          </p:nvSpPr>
          <p:spPr bwMode="auto">
            <a:xfrm>
              <a:off x="0" y="607707"/>
              <a:ext cx="620395" cy="2673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i="1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i="1" baseline="-25000">
                  <a:effectLst/>
                  <a:latin typeface="Times New Roman"/>
                  <a:ea typeface="Times New Roman"/>
                </a:rPr>
                <a:t>in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cxnSp>
        <p:nvCxnSpPr>
          <p:cNvPr id="27" name="Straight Arrow Connector 26"/>
          <p:cNvCxnSpPr/>
          <p:nvPr/>
        </p:nvCxnSpPr>
        <p:spPr>
          <a:xfrm>
            <a:off x="3495149" y="4458685"/>
            <a:ext cx="1198324" cy="2551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670837" y="4459960"/>
            <a:ext cx="0" cy="374013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723486" y="4334388"/>
            <a:ext cx="0" cy="542412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691306" y="2895602"/>
            <a:ext cx="303309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1691306" y="2895602"/>
            <a:ext cx="0" cy="2079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1896681" y="3686110"/>
            <a:ext cx="84519" cy="9372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372819" y="4113815"/>
            <a:ext cx="84519" cy="9372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4724400" y="2667000"/>
            <a:ext cx="96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DSO-1</a:t>
            </a:r>
          </a:p>
        </p:txBody>
      </p:sp>
      <p:sp>
        <p:nvSpPr>
          <p:cNvPr id="2" name="Rectangle 1"/>
          <p:cNvSpPr/>
          <p:nvPr/>
        </p:nvSpPr>
        <p:spPr>
          <a:xfrm rot="3029382">
            <a:off x="1929919" y="3868609"/>
            <a:ext cx="482609" cy="157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5410200" y="3947161"/>
            <a:ext cx="3249302" cy="1571626"/>
            <a:chOff x="744762" y="3076574"/>
            <a:chExt cx="3249302" cy="1571626"/>
          </a:xfrm>
        </p:grpSpPr>
        <p:pic>
          <p:nvPicPr>
            <p:cNvPr id="36" name="Picture 4" descr="http://www.sfu.ca/sonic-studio/handbook/Graphics/Sine_Wave.gif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34"/>
            <a:stretch/>
          </p:blipFill>
          <p:spPr bwMode="auto">
            <a:xfrm>
              <a:off x="1371600" y="3076574"/>
              <a:ext cx="2622464" cy="1571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8" name="Group 37"/>
            <p:cNvGrpSpPr/>
            <p:nvPr/>
          </p:nvGrpSpPr>
          <p:grpSpPr>
            <a:xfrm>
              <a:off x="1981200" y="4114800"/>
              <a:ext cx="533400" cy="411162"/>
              <a:chOff x="1447800" y="3354260"/>
              <a:chExt cx="533400" cy="411162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1447800" y="3354260"/>
                <a:ext cx="533400" cy="41116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>
                <a:off x="1447800" y="3354260"/>
                <a:ext cx="4572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/>
            <p:cNvGrpSpPr/>
            <p:nvPr/>
          </p:nvGrpSpPr>
          <p:grpSpPr>
            <a:xfrm>
              <a:off x="3080951" y="4114800"/>
              <a:ext cx="576649" cy="411162"/>
              <a:chOff x="1600200" y="3308222"/>
              <a:chExt cx="576649" cy="411162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1643449" y="3308222"/>
                <a:ext cx="533400" cy="41116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>
                <a:off x="1600200" y="3308222"/>
                <a:ext cx="4572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744762" y="3691343"/>
              <a:ext cx="5261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/>
                <a:t>V</a:t>
              </a:r>
              <a:r>
                <a:rPr lang="en-US" sz="2400" b="1" i="1" baseline="-25000" dirty="0" smtClean="0"/>
                <a:t>in</a:t>
              </a:r>
              <a:endParaRPr lang="en-US" sz="2400" b="1" i="1" dirty="0" smtClean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438400" y="4114800"/>
              <a:ext cx="5148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0.7V</a:t>
              </a: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2438400" y="4114800"/>
              <a:ext cx="6477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53"/>
          <p:cNvSpPr/>
          <p:nvPr/>
        </p:nvSpPr>
        <p:spPr>
          <a:xfrm rot="5400000">
            <a:off x="2582052" y="3132551"/>
            <a:ext cx="1333419" cy="21550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 rot="5400000">
            <a:off x="1633221" y="4067596"/>
            <a:ext cx="728875" cy="3471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2467716" y="3176206"/>
            <a:ext cx="1144607" cy="4412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>
            <a:stCxn id="46" idx="3"/>
          </p:cNvCxnSpPr>
          <p:nvPr/>
        </p:nvCxnSpPr>
        <p:spPr>
          <a:xfrm flipH="1">
            <a:off x="1691306" y="3766112"/>
            <a:ext cx="217753" cy="568276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24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4230" y="0"/>
            <a:ext cx="9166782" cy="1448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800" dirty="0" smtClean="0">
                <a:solidFill>
                  <a:srgbClr val="000000"/>
                </a:solidFill>
                <a:cs typeface="DejaVu Sans" charset="0"/>
              </a:rPr>
              <a:t>Full wave rectifier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IN" sz="4000" dirty="0" smtClean="0">
                <a:solidFill>
                  <a:srgbClr val="000000"/>
                </a:solidFill>
                <a:cs typeface="DejaVu Sans" charset="0"/>
              </a:rPr>
              <a:t>Looks like a half-wave rectifier from </a:t>
            </a:r>
            <a:r>
              <a:rPr lang="en-IN" sz="4000" i="1" dirty="0" err="1" smtClean="0">
                <a:solidFill>
                  <a:srgbClr val="000000"/>
                </a:solidFill>
                <a:cs typeface="DejaVu Sans" charset="0"/>
              </a:rPr>
              <a:t>V</a:t>
            </a:r>
            <a:r>
              <a:rPr lang="en-IN" sz="4000" i="1" baseline="-25000" dirty="0" err="1" smtClean="0">
                <a:solidFill>
                  <a:srgbClr val="000000"/>
                </a:solidFill>
                <a:cs typeface="DejaVu Sans" charset="0"/>
              </a:rPr>
              <a:t>out</a:t>
            </a:r>
            <a:endParaRPr lang="en-IN" sz="40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912813"/>
            <a:ext cx="91440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28194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914400"/>
            <a:ext cx="1105088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z="2800" dirty="0">
                <a:solidFill>
                  <a:srgbClr val="000000"/>
                </a:solidFill>
                <a:cs typeface="DejaVu Sans" charset="0"/>
              </a:rPr>
              <a:t>		</a:t>
            </a:r>
            <a:endParaRPr lang="en-US" sz="2400" dirty="0">
              <a:solidFill>
                <a:srgbClr val="000000"/>
              </a:solidFill>
              <a:cs typeface="DejaVu Sans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28700" y="1905000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Lucida Console" pitchFamily="49" charset="0"/>
                <a:hlinkClick r:id="rId2"/>
              </a:rPr>
              <a:t>http://</a:t>
            </a:r>
            <a:r>
              <a:rPr lang="en-US" dirty="0" smtClean="0">
                <a:latin typeface="Lucida Console" pitchFamily="49" charset="0"/>
                <a:hlinkClick r:id="rId2"/>
              </a:rPr>
              <a:t>www.falstad.com/circuit/e-fullrect.html</a:t>
            </a:r>
            <a:endParaRPr lang="en-US" dirty="0">
              <a:latin typeface="Lucida Console" pitchFamily="49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105088" y="2987531"/>
            <a:ext cx="2825112" cy="1584613"/>
            <a:chOff x="0" y="0"/>
            <a:chExt cx="2824828" cy="1584613"/>
          </a:xfrm>
        </p:grpSpPr>
        <p:grpSp>
          <p:nvGrpSpPr>
            <p:cNvPr id="10" name="Group 9"/>
            <p:cNvGrpSpPr/>
            <p:nvPr/>
          </p:nvGrpSpPr>
          <p:grpSpPr>
            <a:xfrm>
              <a:off x="45435" y="0"/>
              <a:ext cx="2779393" cy="1584613"/>
              <a:chOff x="-1" y="0"/>
              <a:chExt cx="2779768" cy="1583413"/>
            </a:xfrm>
          </p:grpSpPr>
          <p:grpSp>
            <p:nvGrpSpPr>
              <p:cNvPr id="13" name="Group 12"/>
              <p:cNvGrpSpPr>
                <a:grpSpLocks/>
              </p:cNvGrpSpPr>
              <p:nvPr/>
            </p:nvGrpSpPr>
            <p:grpSpPr bwMode="auto">
              <a:xfrm>
                <a:off x="-1" y="0"/>
                <a:ext cx="2779768" cy="1583413"/>
                <a:chOff x="1482" y="3570"/>
                <a:chExt cx="4381" cy="2486"/>
              </a:xfrm>
            </p:grpSpPr>
            <p:pic>
              <p:nvPicPr>
                <p:cNvPr id="16" name="Picture 15" descr="bridgerectifier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81" t="1363" r="1181" b="1363"/>
                <a:stretch>
                  <a:fillRect/>
                </a:stretch>
              </p:blipFill>
              <p:spPr bwMode="auto">
                <a:xfrm>
                  <a:off x="1956" y="3624"/>
                  <a:ext cx="2826" cy="24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8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2658" y="3866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>
                      <a:effectLst/>
                      <a:latin typeface="Times New Roman"/>
                      <a:ea typeface="Times New Roman"/>
                    </a:rPr>
                    <a:t>1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9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3708" y="3752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dirty="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 dirty="0">
                      <a:effectLst/>
                      <a:latin typeface="Times New Roman"/>
                      <a:ea typeface="Times New Roman"/>
                    </a:rPr>
                    <a:t>2</a:t>
                  </a:r>
                  <a:endParaRPr lang="en-US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0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3558" y="5102"/>
                  <a:ext cx="600" cy="42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D</a:t>
                  </a:r>
                  <a:r>
                    <a:rPr lang="en-US" sz="1200" baseline="-25000">
                      <a:effectLst/>
                      <a:latin typeface="Times New Roman"/>
                      <a:ea typeface="Times New Roman"/>
                    </a:rPr>
                    <a:t>3</a:t>
                  </a:r>
                  <a:endParaRPr lang="en-US" sz="1200">
                    <a:effectLst/>
                    <a:latin typeface="Times New Roman"/>
                    <a:ea typeface="Times New Roman"/>
                  </a:endParaRPr>
                </a:p>
              </p:txBody>
            </p:sp>
            <p:pic>
              <p:nvPicPr>
                <p:cNvPr id="22" name="Picture 21" descr="halfwaverect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9991" t="32114" b="27173"/>
                <a:stretch>
                  <a:fillRect/>
                </a:stretch>
              </p:blipFill>
              <p:spPr bwMode="auto">
                <a:xfrm>
                  <a:off x="4024" y="4943"/>
                  <a:ext cx="1215" cy="9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23" name="Line 287"/>
                <p:cNvCxnSpPr/>
                <p:nvPr/>
              </p:nvCxnSpPr>
              <p:spPr bwMode="auto">
                <a:xfrm>
                  <a:off x="4443" y="4722"/>
                  <a:ext cx="0" cy="25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4" name="Text Box 290"/>
                <p:cNvSpPr txBox="1">
                  <a:spLocks noChangeArrowheads="1"/>
                </p:cNvSpPr>
                <p:nvPr/>
              </p:nvSpPr>
              <p:spPr bwMode="auto">
                <a:xfrm>
                  <a:off x="4861" y="4569"/>
                  <a:ext cx="1002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905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OUT</a:t>
                  </a:r>
                </a:p>
              </p:txBody>
            </p:sp>
            <p:sp>
              <p:nvSpPr>
                <p:cNvPr id="25" name="Text Box 303"/>
                <p:cNvSpPr txBox="1">
                  <a:spLocks noChangeArrowheads="1"/>
                </p:cNvSpPr>
                <p:nvPr/>
              </p:nvSpPr>
              <p:spPr bwMode="auto">
                <a:xfrm>
                  <a:off x="1524" y="3570"/>
                  <a:ext cx="420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905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1</a:t>
                  </a:r>
                </a:p>
              </p:txBody>
            </p:sp>
            <p:sp>
              <p:nvSpPr>
                <p:cNvPr id="26" name="Text Box 304"/>
                <p:cNvSpPr txBox="1">
                  <a:spLocks noChangeArrowheads="1"/>
                </p:cNvSpPr>
                <p:nvPr/>
              </p:nvSpPr>
              <p:spPr bwMode="auto">
                <a:xfrm>
                  <a:off x="1482" y="5484"/>
                  <a:ext cx="420" cy="398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905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>
                      <a:effectLst/>
                      <a:latin typeface="Times New Roman"/>
                      <a:ea typeface="Times New Roman"/>
                    </a:rPr>
                    <a:t>2</a:t>
                  </a:r>
                </a:p>
              </p:txBody>
            </p:sp>
          </p:grpSp>
          <p:sp>
            <p:nvSpPr>
              <p:cNvPr id="14" name="Text Box 303"/>
              <p:cNvSpPr txBox="1">
                <a:spLocks noChangeArrowheads="1"/>
              </p:cNvSpPr>
              <p:nvPr/>
            </p:nvSpPr>
            <p:spPr bwMode="auto">
              <a:xfrm>
                <a:off x="2043659" y="344774"/>
                <a:ext cx="266065" cy="253365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3</a:t>
                </a:r>
              </a:p>
            </p:txBody>
          </p:sp>
          <p:sp>
            <p:nvSpPr>
              <p:cNvPr id="15" name="Text Box 303"/>
              <p:cNvSpPr txBox="1">
                <a:spLocks noChangeArrowheads="1"/>
              </p:cNvSpPr>
              <p:nvPr/>
            </p:nvSpPr>
            <p:spPr bwMode="auto">
              <a:xfrm>
                <a:off x="2078636" y="1311284"/>
                <a:ext cx="266065" cy="253365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>
                    <a:effectLst/>
                    <a:latin typeface="Times New Roman"/>
                    <a:ea typeface="Times New Roman"/>
                  </a:rPr>
                  <a:t>4</a:t>
                </a:r>
              </a:p>
            </p:txBody>
          </p:sp>
        </p:grpSp>
        <p:sp>
          <p:nvSpPr>
            <p:cNvPr id="11" name="Text Box 110"/>
            <p:cNvSpPr txBox="1">
              <a:spLocks noChangeArrowheads="1"/>
            </p:cNvSpPr>
            <p:nvPr/>
          </p:nvSpPr>
          <p:spPr bwMode="auto">
            <a:xfrm>
              <a:off x="2124135" y="698579"/>
              <a:ext cx="620395" cy="2673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i="1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i="1" baseline="-25000">
                  <a:effectLst/>
                  <a:latin typeface="Times New Roman"/>
                  <a:ea typeface="Times New Roman"/>
                </a:rPr>
                <a:t>out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Text Box 110"/>
            <p:cNvSpPr txBox="1">
              <a:spLocks noChangeArrowheads="1"/>
            </p:cNvSpPr>
            <p:nvPr/>
          </p:nvSpPr>
          <p:spPr bwMode="auto">
            <a:xfrm>
              <a:off x="0" y="607707"/>
              <a:ext cx="620395" cy="2673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i="1">
                  <a:effectLst/>
                  <a:latin typeface="Times New Roman"/>
                  <a:ea typeface="Times New Roman"/>
                </a:rPr>
                <a:t>V</a:t>
              </a:r>
              <a:r>
                <a:rPr lang="en-US" sz="1200" i="1" baseline="-25000">
                  <a:effectLst/>
                  <a:latin typeface="Times New Roman"/>
                  <a:ea typeface="Times New Roman"/>
                </a:rPr>
                <a:t>in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cxnSp>
        <p:nvCxnSpPr>
          <p:cNvPr id="27" name="Straight Arrow Connector 26"/>
          <p:cNvCxnSpPr/>
          <p:nvPr/>
        </p:nvCxnSpPr>
        <p:spPr>
          <a:xfrm>
            <a:off x="3495149" y="4458685"/>
            <a:ext cx="1198324" cy="2551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670837" y="4459960"/>
            <a:ext cx="0" cy="374013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1896681" y="3686110"/>
            <a:ext cx="84519" cy="9372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372819" y="4113815"/>
            <a:ext cx="84519" cy="9372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 rot="3029382">
            <a:off x="1929919" y="3868609"/>
            <a:ext cx="482609" cy="157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5410200" y="3947161"/>
            <a:ext cx="3249302" cy="1571626"/>
            <a:chOff x="744762" y="3076574"/>
            <a:chExt cx="3249302" cy="1571626"/>
          </a:xfrm>
        </p:grpSpPr>
        <p:pic>
          <p:nvPicPr>
            <p:cNvPr id="36" name="Picture 4" descr="http://www.sfu.ca/sonic-studio/handbook/Graphics/Sine_Wave.gif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34"/>
            <a:stretch/>
          </p:blipFill>
          <p:spPr bwMode="auto">
            <a:xfrm>
              <a:off x="1371600" y="3076574"/>
              <a:ext cx="2622464" cy="1571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8" name="Group 37"/>
            <p:cNvGrpSpPr/>
            <p:nvPr/>
          </p:nvGrpSpPr>
          <p:grpSpPr>
            <a:xfrm>
              <a:off x="1887762" y="3922175"/>
              <a:ext cx="626838" cy="617438"/>
              <a:chOff x="1354362" y="3161635"/>
              <a:chExt cx="626838" cy="617438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1354362" y="3183124"/>
                <a:ext cx="626838" cy="59594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>
                <a:off x="1413324" y="3161635"/>
                <a:ext cx="550638" cy="783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744762" y="3691343"/>
              <a:ext cx="6420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/>
                <a:t>V</a:t>
              </a:r>
              <a:r>
                <a:rPr lang="en-US" sz="2400" b="1" i="1" baseline="-25000" dirty="0" smtClean="0"/>
                <a:t>out</a:t>
              </a:r>
              <a:endParaRPr lang="en-US" sz="2400" b="1" i="1" dirty="0" smtClean="0"/>
            </a:p>
          </p:txBody>
        </p:sp>
      </p:grpSp>
      <p:sp>
        <p:nvSpPr>
          <p:cNvPr id="54" name="Rectangle 53"/>
          <p:cNvSpPr/>
          <p:nvPr/>
        </p:nvSpPr>
        <p:spPr>
          <a:xfrm rot="5400000">
            <a:off x="1532201" y="3894401"/>
            <a:ext cx="895815" cy="764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 rot="7933471">
            <a:off x="2296924" y="4036267"/>
            <a:ext cx="45719" cy="3471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 rot="5400000">
            <a:off x="2540054" y="4310201"/>
            <a:ext cx="231690" cy="5337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>
            <a:endCxn id="53" idx="1"/>
          </p:cNvCxnSpPr>
          <p:nvPr/>
        </p:nvCxnSpPr>
        <p:spPr>
          <a:xfrm flipV="1">
            <a:off x="3460173" y="3443920"/>
            <a:ext cx="1264227" cy="154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724400" y="3213087"/>
            <a:ext cx="968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DSO-2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7678962" y="4800600"/>
            <a:ext cx="550638" cy="78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7678962" y="4800600"/>
            <a:ext cx="626838" cy="5959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>
            <a:off x="7696200" y="4792762"/>
            <a:ext cx="550638" cy="78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52544" y="5396549"/>
            <a:ext cx="72404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Note: D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and D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function as positive clamps (like Slide 4)</a:t>
            </a:r>
          </a:p>
          <a:p>
            <a:r>
              <a:rPr lang="en-US" sz="2000" dirty="0" smtClean="0"/>
              <a:t>– but are irrelevant, because the half-wave rectification makes sure </a:t>
            </a:r>
            <a:br>
              <a:rPr lang="en-US" sz="2000" dirty="0" smtClean="0"/>
            </a:br>
            <a:r>
              <a:rPr lang="en-US" sz="2000" dirty="0" smtClean="0"/>
              <a:t>that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out</a:t>
            </a:r>
            <a:r>
              <a:rPr lang="en-US" sz="2000" dirty="0" smtClean="0"/>
              <a:t> is always positive.</a:t>
            </a:r>
          </a:p>
        </p:txBody>
      </p:sp>
    </p:spTree>
    <p:extLst>
      <p:ext uri="{BB962C8B-B14F-4D97-AF65-F5344CB8AC3E}">
        <p14:creationId xmlns:p14="http://schemas.microsoft.com/office/powerpoint/2010/main" val="72734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398</Words>
  <Application>Microsoft Office PowerPoint</Application>
  <PresentationFormat>On-screen Show (4:3)</PresentationFormat>
  <Paragraphs>173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Pradeep</dc:creator>
  <cp:lastModifiedBy>Pradeep Sarin</cp:lastModifiedBy>
  <cp:revision>60</cp:revision>
  <dcterms:created xsi:type="dcterms:W3CDTF">2006-08-16T00:00:00Z</dcterms:created>
  <dcterms:modified xsi:type="dcterms:W3CDTF">2013-08-14T05:09:46Z</dcterms:modified>
</cp:coreProperties>
</file>