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77" r:id="rId4"/>
    <p:sldId id="256" r:id="rId5"/>
    <p:sldId id="271" r:id="rId6"/>
    <p:sldId id="278" r:id="rId7"/>
    <p:sldId id="279" r:id="rId8"/>
    <p:sldId id="280" r:id="rId9"/>
    <p:sldId id="272" r:id="rId10"/>
    <p:sldId id="273" r:id="rId11"/>
    <p:sldId id="274" r:id="rId12"/>
    <p:sldId id="275" r:id="rId13"/>
    <p:sldId id="281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E3BD9-F776-4522-9D65-A88462762FE5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688C0-1C40-4E29-9D65-84FAA9E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0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88C0-1C40-4E29-9D65-84FAA9E8BA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3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-76200" y="6515100"/>
            <a:ext cx="9220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52400" y="6553200"/>
            <a:ext cx="900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EP215 Electronics</a:t>
            </a:r>
            <a:r>
              <a:rPr lang="en-US" sz="1200" i="1" baseline="0" dirty="0" smtClean="0"/>
              <a:t> Lab 1</a:t>
            </a:r>
            <a:r>
              <a:rPr lang="en-US" sz="1200" i="1" dirty="0" smtClean="0"/>
              <a:t>								Slide</a:t>
            </a:r>
            <a:r>
              <a:rPr lang="en-US" sz="1200" i="1" baseline="0" dirty="0" smtClean="0"/>
              <a:t> </a:t>
            </a:r>
            <a:fld id="{274FF273-04BD-48F3-A478-5E3DF13875C7}" type="slidenum">
              <a:rPr lang="en-US" sz="1200" i="1" baseline="0" smtClean="0"/>
              <a:t>‹#›</a:t>
            </a:fld>
            <a:endParaRPr lang="en-US" sz="1200" i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8013" cy="2163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u="sng" dirty="0" smtClean="0"/>
              <a:t>EP215</a:t>
            </a:r>
            <a:br>
              <a:rPr lang="en-US" sz="4800" u="sng" dirty="0" smtClean="0"/>
            </a:br>
            <a:r>
              <a:rPr lang="en-US" sz="4800" dirty="0" smtClean="0"/>
              <a:t>Electronics Lab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2188" y="2743200"/>
            <a:ext cx="59380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Lecture 4</a:t>
            </a:r>
            <a:endParaRPr lang="en-US" sz="3600" dirty="0"/>
          </a:p>
          <a:p>
            <a:pPr algn="ctr"/>
            <a:r>
              <a:rPr lang="en-US" sz="3200" dirty="0" smtClean="0"/>
              <a:t>Review of Lab 3: I-V characteristics</a:t>
            </a:r>
          </a:p>
          <a:p>
            <a:pPr algn="ctr"/>
            <a:r>
              <a:rPr lang="en-US" sz="3200" dirty="0" smtClean="0"/>
              <a:t>and stray effects</a:t>
            </a:r>
          </a:p>
        </p:txBody>
      </p:sp>
    </p:spTree>
    <p:extLst>
      <p:ext uri="{BB962C8B-B14F-4D97-AF65-F5344CB8AC3E}">
        <p14:creationId xmlns:p14="http://schemas.microsoft.com/office/powerpoint/2010/main" val="18032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675" y="0"/>
            <a:ext cx="8928961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In reality, there is 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‘hidden’ schematic behind every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device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14400"/>
            <a:ext cx="1105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800" dirty="0">
                <a:solidFill>
                  <a:srgbClr val="000000"/>
                </a:solidFill>
                <a:cs typeface="DejaVu Sans" charset="0"/>
              </a:rPr>
              <a:t>		</a:t>
            </a:r>
            <a:endParaRPr lang="en-US" sz="2400" dirty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84438"/>
            <a:ext cx="3306871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84438"/>
            <a:ext cx="4124325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04" y="4337483"/>
            <a:ext cx="2390775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905000" y="2971800"/>
            <a:ext cx="510435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05000" y="3733801"/>
            <a:ext cx="1066800" cy="1066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828800" y="3733802"/>
            <a:ext cx="76200" cy="1066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6550" y="4648200"/>
            <a:ext cx="5118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Note:</a:t>
            </a:r>
            <a:r>
              <a:rPr lang="en-US" sz="2000" dirty="0" smtClean="0"/>
              <a:t> these are parasitic, frequency dependent</a:t>
            </a:r>
          </a:p>
          <a:p>
            <a:r>
              <a:rPr lang="en-US" sz="2000" dirty="0" smtClean="0"/>
              <a:t>effective components of very small value.</a:t>
            </a:r>
          </a:p>
          <a:p>
            <a:r>
              <a:rPr lang="en-US" sz="2000" dirty="0" smtClean="0"/>
              <a:t>So there is no infinite loop here!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886200" y="4267200"/>
            <a:ext cx="2286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86200" y="5410200"/>
            <a:ext cx="2661804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6550" y="6172200"/>
            <a:ext cx="506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See accompanying notes on ‘The Hidden Schematic’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7821" y="113488"/>
            <a:ext cx="866266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3600" dirty="0" smtClean="0">
                <a:solidFill>
                  <a:srgbClr val="000000"/>
                </a:solidFill>
                <a:cs typeface="DejaVu Sans" charset="0"/>
              </a:rPr>
              <a:t>At high frequency, our test setup changes</a:t>
            </a:r>
            <a:endParaRPr lang="en-IN" sz="36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14400"/>
            <a:ext cx="1105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800" dirty="0">
                <a:solidFill>
                  <a:srgbClr val="000000"/>
                </a:solidFill>
                <a:cs typeface="DejaVu Sans" charset="0"/>
              </a:rPr>
              <a:t>		</a:t>
            </a:r>
            <a:endParaRPr lang="en-US" sz="24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88758" y="2816321"/>
            <a:ext cx="285838" cy="2562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599941" y="1647681"/>
            <a:ext cx="5885856" cy="3017212"/>
            <a:chOff x="942" y="5688"/>
            <a:chExt cx="9264" cy="4757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5" y="7565"/>
              <a:ext cx="402" cy="4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Line 5"/>
            <p:cNvCxnSpPr/>
            <p:nvPr/>
          </p:nvCxnSpPr>
          <p:spPr bwMode="auto">
            <a:xfrm>
              <a:off x="2677" y="6078"/>
              <a:ext cx="0" cy="10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Line 6"/>
            <p:cNvCxnSpPr/>
            <p:nvPr/>
          </p:nvCxnSpPr>
          <p:spPr bwMode="auto">
            <a:xfrm>
              <a:off x="2677" y="7703"/>
              <a:ext cx="0" cy="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Line 7"/>
            <p:cNvCxnSpPr/>
            <p:nvPr/>
          </p:nvCxnSpPr>
          <p:spPr bwMode="auto">
            <a:xfrm>
              <a:off x="2677" y="6078"/>
              <a:ext cx="24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Line 8"/>
            <p:cNvCxnSpPr/>
            <p:nvPr/>
          </p:nvCxnSpPr>
          <p:spPr bwMode="auto">
            <a:xfrm>
              <a:off x="2677" y="9344"/>
              <a:ext cx="24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Line 10"/>
            <p:cNvCxnSpPr/>
            <p:nvPr/>
          </p:nvCxnSpPr>
          <p:spPr bwMode="auto">
            <a:xfrm>
              <a:off x="5147" y="6078"/>
              <a:ext cx="0" cy="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2352" y="7118"/>
              <a:ext cx="650" cy="585"/>
              <a:chOff x="1218" y="1637"/>
              <a:chExt cx="649" cy="584"/>
            </a:xfrm>
          </p:grpSpPr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1218" y="1637"/>
                <a:ext cx="649" cy="584"/>
              </a:xfrm>
              <a:prstGeom prst="ellipse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 noChangeArrowheads="1"/>
              </p:cNvSpPr>
              <p:nvPr/>
            </p:nvSpPr>
            <p:spPr bwMode="auto">
              <a:xfrm>
                <a:off x="1283" y="1872"/>
                <a:ext cx="514" cy="153"/>
              </a:xfrm>
              <a:custGeom>
                <a:avLst/>
                <a:gdLst>
                  <a:gd name="T0" fmla="*/ 0 w 516"/>
                  <a:gd name="T1" fmla="*/ 401 h 634"/>
                  <a:gd name="T2" fmla="*/ 515 w 516"/>
                  <a:gd name="T3" fmla="*/ 334 h 634"/>
                  <a:gd name="T4" fmla="*/ 470 w 516"/>
                  <a:gd name="T5" fmla="*/ 307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6" h="634">
                    <a:moveTo>
                      <a:pt x="0" y="401"/>
                    </a:moveTo>
                    <a:cubicBezTo>
                      <a:pt x="57" y="0"/>
                      <a:pt x="257" y="633"/>
                      <a:pt x="515" y="334"/>
                    </a:cubicBezTo>
                    <a:lnTo>
                      <a:pt x="470" y="30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942" y="6128"/>
              <a:ext cx="1712" cy="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50" dirty="0">
                  <a:effectLst/>
                  <a:latin typeface="Times New Roman"/>
                  <a:ea typeface="Andale Sans UI"/>
                </a:rPr>
                <a:t>Function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50" dirty="0">
                  <a:effectLst/>
                  <a:latin typeface="Times New Roman"/>
                  <a:ea typeface="Andale Sans UI"/>
                </a:rPr>
                <a:t>Generator: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50" dirty="0">
                  <a:effectLst/>
                  <a:latin typeface="Times New Roman"/>
                  <a:ea typeface="Andale Sans UI"/>
                </a:rPr>
                <a:t>Sine wave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50" dirty="0">
                  <a:effectLst/>
                  <a:latin typeface="Times New Roman"/>
                  <a:ea typeface="Andale Sans UI"/>
                </a:rPr>
                <a:t>voltage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50" dirty="0" smtClean="0">
                  <a:effectLst/>
                  <a:latin typeface="Times New Roman"/>
                  <a:ea typeface="Andale Sans UI"/>
                </a:rPr>
                <a:t>Use </a:t>
              </a:r>
              <a:r>
                <a:rPr lang="en-US" sz="1200" i="1" kern="50" dirty="0">
                  <a:effectLst/>
                  <a:latin typeface="Times New Roman"/>
                  <a:ea typeface="Andale Sans UI"/>
                </a:rPr>
                <a:t>differential</a:t>
              </a:r>
              <a:r>
                <a:rPr lang="en-US" sz="1200" kern="50" dirty="0">
                  <a:effectLst/>
                  <a:latin typeface="Times New Roman"/>
                  <a:ea typeface="Andale Sans UI"/>
                </a:rPr>
                <a:t> signal (</a:t>
              </a:r>
              <a:r>
                <a:rPr lang="en-US" sz="1200" kern="50" dirty="0" err="1">
                  <a:effectLst/>
                  <a:latin typeface="Times New Roman"/>
                  <a:ea typeface="Andale Sans UI"/>
                </a:rPr>
                <a:t>rd</a:t>
              </a:r>
              <a:r>
                <a:rPr lang="en-US" sz="1200" kern="50" dirty="0">
                  <a:effectLst/>
                  <a:latin typeface="Times New Roman"/>
                  <a:ea typeface="Andale Sans UI"/>
                </a:rPr>
                <a:t>/</a:t>
              </a:r>
              <a:r>
                <a:rPr lang="en-US" sz="1200" kern="50" dirty="0" err="1">
                  <a:effectLst/>
                  <a:latin typeface="Times New Roman"/>
                  <a:ea typeface="Andale Sans UI"/>
                </a:rPr>
                <a:t>wht</a:t>
              </a:r>
              <a:r>
                <a:rPr lang="en-US" sz="1200" kern="50" dirty="0">
                  <a:effectLst/>
                  <a:latin typeface="Times New Roman"/>
                  <a:ea typeface="Andale Sans UI"/>
                </a:rPr>
                <a:t>) on red cable from back of unit.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50" dirty="0">
                  <a:effectLst/>
                  <a:latin typeface="Times New Roman"/>
                  <a:ea typeface="Andale Sans UI"/>
                </a:rPr>
                <a:t> 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847" y="6370"/>
              <a:ext cx="123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kern="50" dirty="0" err="1" smtClean="0">
                  <a:latin typeface="Times New Roman"/>
                  <a:ea typeface="Andale Sans UI"/>
                </a:rPr>
                <a:t>R</a:t>
              </a:r>
              <a:r>
                <a:rPr lang="en-US" sz="1600" i="1" kern="50" baseline="-25000" dirty="0" err="1" smtClean="0">
                  <a:latin typeface="Times New Roman"/>
                  <a:ea typeface="Andale Sans UI"/>
                </a:rPr>
                <a:t>unknown</a:t>
              </a:r>
              <a:endParaRPr lang="en-US" sz="1600" i="1" kern="50" dirty="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204" y="8212"/>
              <a:ext cx="193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50" dirty="0" err="1">
                  <a:effectLst/>
                  <a:latin typeface="Times New Roman"/>
                  <a:ea typeface="Andale Sans UI"/>
                </a:rPr>
                <a:t>R</a:t>
              </a:r>
              <a:r>
                <a:rPr lang="en-US" sz="1600" kern="50" baseline="-25000" dirty="0" err="1">
                  <a:effectLst/>
                  <a:latin typeface="Times New Roman"/>
                  <a:ea typeface="Andale Sans UI"/>
                </a:rPr>
                <a:t>ref</a:t>
              </a:r>
              <a:r>
                <a:rPr lang="en-US" sz="1600" kern="50" dirty="0">
                  <a:effectLst/>
                  <a:latin typeface="Times New Roman"/>
                  <a:ea typeface="Andale Sans UI"/>
                </a:rPr>
                <a:t> = </a:t>
              </a:r>
              <a:r>
                <a:rPr lang="en-US" sz="1600" kern="50" dirty="0" smtClean="0">
                  <a:effectLst/>
                  <a:latin typeface="Times New Roman"/>
                  <a:ea typeface="Andale Sans UI"/>
                </a:rPr>
                <a:t>1k </a:t>
              </a:r>
              <a:r>
                <a:rPr lang="en-US" sz="1600" kern="50" dirty="0">
                  <a:effectLst/>
                  <a:latin typeface="Times New Roman"/>
                  <a:ea typeface="Andale Sans UI"/>
                </a:rPr>
                <a:t>Ω</a:t>
              </a:r>
            </a:p>
          </p:txBody>
        </p:sp>
        <p:cxnSp>
          <p:nvCxnSpPr>
            <p:cNvPr id="27" name="Line 19"/>
            <p:cNvCxnSpPr/>
            <p:nvPr/>
          </p:nvCxnSpPr>
          <p:spPr bwMode="auto">
            <a:xfrm>
              <a:off x="5147" y="7573"/>
              <a:ext cx="28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Line 20"/>
            <p:cNvCxnSpPr/>
            <p:nvPr/>
          </p:nvCxnSpPr>
          <p:spPr bwMode="auto">
            <a:xfrm>
              <a:off x="5147" y="6078"/>
              <a:ext cx="28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7292" y="6013"/>
              <a:ext cx="84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50">
                  <a:effectLst/>
                  <a:latin typeface="Times New Roman"/>
                  <a:ea typeface="Andale Sans UI"/>
                </a:rPr>
                <a:t>+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292" y="7101"/>
              <a:ext cx="84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50">
                  <a:effectLst/>
                  <a:latin typeface="Times New Roman"/>
                  <a:ea typeface="Andale Sans UI"/>
                </a:rPr>
                <a:t>-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292" y="8855"/>
              <a:ext cx="84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50">
                  <a:effectLst/>
                  <a:latin typeface="Times New Roman"/>
                  <a:ea typeface="Andale Sans UI"/>
                </a:rPr>
                <a:t>+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7292" y="7555"/>
              <a:ext cx="84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50">
                  <a:effectLst/>
                  <a:latin typeface="Times New Roman"/>
                  <a:ea typeface="Andale Sans UI"/>
                </a:rPr>
                <a:t>-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482" y="6663"/>
              <a:ext cx="84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50">
                  <a:effectLst/>
                  <a:latin typeface="Times New Roman"/>
                  <a:ea typeface="Andale Sans UI"/>
                </a:rPr>
                <a:t>+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482" y="7573"/>
              <a:ext cx="84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50">
                  <a:effectLst/>
                  <a:latin typeface="Times New Roman"/>
                  <a:ea typeface="Andale Sans UI"/>
                </a:rPr>
                <a:t>-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260" y="6559"/>
              <a:ext cx="1820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50">
                  <a:effectLst/>
                  <a:latin typeface="Times New Roman"/>
                  <a:ea typeface="Andale Sans UI"/>
                </a:rPr>
                <a:t>To DSO Channel  1abelled '1'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302" y="8577"/>
              <a:ext cx="190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50" dirty="0">
                  <a:effectLst/>
                  <a:latin typeface="Times New Roman"/>
                  <a:ea typeface="Andale Sans UI"/>
                </a:rPr>
                <a:t>To DSO Channel </a:t>
              </a:r>
              <a:r>
                <a:rPr lang="en-US" sz="1200" kern="50" dirty="0" err="1">
                  <a:effectLst/>
                  <a:latin typeface="Times New Roman"/>
                  <a:ea typeface="Andale Sans UI"/>
                </a:rPr>
                <a:t>labelled</a:t>
              </a:r>
              <a:r>
                <a:rPr lang="en-US" sz="1200" kern="50" dirty="0">
                  <a:effectLst/>
                  <a:latin typeface="Times New Roman"/>
                  <a:ea typeface="Andale Sans UI"/>
                </a:rPr>
                <a:t> '2'</a:t>
              </a:r>
            </a:p>
          </p:txBody>
        </p:sp>
        <p:cxnSp>
          <p:nvCxnSpPr>
            <p:cNvPr id="37" name="Line 29"/>
            <p:cNvCxnSpPr/>
            <p:nvPr/>
          </p:nvCxnSpPr>
          <p:spPr bwMode="auto">
            <a:xfrm>
              <a:off x="8007" y="7573"/>
              <a:ext cx="3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Line 30"/>
            <p:cNvCxnSpPr/>
            <p:nvPr/>
          </p:nvCxnSpPr>
          <p:spPr bwMode="auto">
            <a:xfrm>
              <a:off x="8395" y="7573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Line 31"/>
            <p:cNvCxnSpPr/>
            <p:nvPr/>
          </p:nvCxnSpPr>
          <p:spPr bwMode="auto">
            <a:xfrm>
              <a:off x="8592" y="7573"/>
              <a:ext cx="0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Line 32"/>
            <p:cNvCxnSpPr/>
            <p:nvPr/>
          </p:nvCxnSpPr>
          <p:spPr bwMode="auto">
            <a:xfrm>
              <a:off x="5147" y="9344"/>
              <a:ext cx="28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" name="Line 34"/>
            <p:cNvCxnSpPr/>
            <p:nvPr/>
          </p:nvCxnSpPr>
          <p:spPr bwMode="auto">
            <a:xfrm flipH="1">
              <a:off x="7994" y="5688"/>
              <a:ext cx="13" cy="475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Line 35"/>
            <p:cNvCxnSpPr/>
            <p:nvPr/>
          </p:nvCxnSpPr>
          <p:spPr bwMode="auto">
            <a:xfrm>
              <a:off x="8064" y="10445"/>
              <a:ext cx="169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3" name="Line 36"/>
            <p:cNvCxnSpPr/>
            <p:nvPr/>
          </p:nvCxnSpPr>
          <p:spPr bwMode="auto">
            <a:xfrm>
              <a:off x="8022" y="5688"/>
              <a:ext cx="169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386" y="9865"/>
              <a:ext cx="123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50">
                  <a:effectLst/>
                  <a:latin typeface="Times New Roman"/>
                  <a:ea typeface="Andale Sans UI"/>
                </a:rPr>
                <a:t>DSO</a:t>
              </a:r>
            </a:p>
          </p:txBody>
        </p:sp>
        <p:cxnSp>
          <p:nvCxnSpPr>
            <p:cNvPr id="45" name="Line 44"/>
            <p:cNvCxnSpPr>
              <a:stCxn id="49" idx="0"/>
            </p:cNvCxnSpPr>
            <p:nvPr/>
          </p:nvCxnSpPr>
          <p:spPr bwMode="auto">
            <a:xfrm flipH="1">
              <a:off x="5152" y="7500"/>
              <a:ext cx="19" cy="5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45"/>
            <p:cNvCxnSpPr/>
            <p:nvPr/>
          </p:nvCxnSpPr>
          <p:spPr bwMode="auto">
            <a:xfrm>
              <a:off x="5126" y="9115"/>
              <a:ext cx="0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48"/>
            <p:cNvCxnSpPr/>
            <p:nvPr/>
          </p:nvCxnSpPr>
          <p:spPr bwMode="auto">
            <a:xfrm>
              <a:off x="3270" y="6060"/>
              <a:ext cx="10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5100" y="7500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31" y="1981200"/>
            <a:ext cx="141569" cy="5517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lker.com/cliparts/6/9/a/8/1223615567190235753rsamurti_RSA_IEC_Inductor_Symbol-1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6113" y="2656416"/>
            <a:ext cx="358272" cy="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/>
          <p:cNvCxnSpPr/>
          <p:nvPr/>
        </p:nvCxnSpPr>
        <p:spPr>
          <a:xfrm>
            <a:off x="4495800" y="2018728"/>
            <a:ext cx="0" cy="226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95800" y="2364366"/>
            <a:ext cx="0" cy="226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56" idx="0"/>
          </p:cNvCxnSpPr>
          <p:nvPr/>
        </p:nvCxnSpPr>
        <p:spPr>
          <a:xfrm flipH="1" flipV="1">
            <a:off x="4272616" y="1981200"/>
            <a:ext cx="223184" cy="37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2050" idx="3"/>
          </p:cNvCxnSpPr>
          <p:nvPr/>
        </p:nvCxnSpPr>
        <p:spPr>
          <a:xfrm flipH="1">
            <a:off x="4295249" y="2590800"/>
            <a:ext cx="200552" cy="282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426756" y="2245162"/>
            <a:ext cx="1523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437375" y="2351909"/>
            <a:ext cx="1523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1" name="Group 2060"/>
          <p:cNvGrpSpPr/>
          <p:nvPr/>
        </p:nvGrpSpPr>
        <p:grpSpPr>
          <a:xfrm>
            <a:off x="4198000" y="2988712"/>
            <a:ext cx="387943" cy="977853"/>
            <a:chOff x="4565057" y="2994528"/>
            <a:chExt cx="387943" cy="977853"/>
          </a:xfrm>
        </p:grpSpPr>
        <p:pic>
          <p:nvPicPr>
            <p:cNvPr id="81" name="Picture 8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057" y="2994528"/>
              <a:ext cx="141569" cy="551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" descr="http://www.clker.com/cliparts/6/9/a/8/1223615567190235753rsamurti_RSA_IEC_Inductor_Symbol-1.svg.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9339" y="3669744"/>
              <a:ext cx="358272" cy="7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3" name="Straight Connector 82"/>
            <p:cNvCxnSpPr/>
            <p:nvPr/>
          </p:nvCxnSpPr>
          <p:spPr>
            <a:xfrm>
              <a:off x="4859026" y="3032056"/>
              <a:ext cx="0" cy="226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859026" y="3377694"/>
              <a:ext cx="0" cy="226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81" idx="0"/>
            </p:cNvCxnSpPr>
            <p:nvPr/>
          </p:nvCxnSpPr>
          <p:spPr>
            <a:xfrm flipH="1" flipV="1">
              <a:off x="4635842" y="2994528"/>
              <a:ext cx="223184" cy="375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4625290" y="3604128"/>
              <a:ext cx="233737" cy="3682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4789982" y="3258490"/>
              <a:ext cx="1523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800601" y="3365237"/>
              <a:ext cx="1523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9" name="Freeform 2068"/>
          <p:cNvSpPr/>
          <p:nvPr/>
        </p:nvSpPr>
        <p:spPr>
          <a:xfrm>
            <a:off x="3875809" y="3345873"/>
            <a:ext cx="1049098" cy="1995054"/>
          </a:xfrm>
          <a:custGeom>
            <a:avLst/>
            <a:gdLst>
              <a:gd name="connsiteX0" fmla="*/ 0 w 1049098"/>
              <a:gd name="connsiteY0" fmla="*/ 1995054 h 1995054"/>
              <a:gd name="connsiteX1" fmla="*/ 1007918 w 1049098"/>
              <a:gd name="connsiteY1" fmla="*/ 883227 h 1995054"/>
              <a:gd name="connsiteX2" fmla="*/ 758536 w 1049098"/>
              <a:gd name="connsiteY2" fmla="*/ 0 h 199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9098" h="1995054">
                <a:moveTo>
                  <a:pt x="0" y="1995054"/>
                </a:moveTo>
                <a:cubicBezTo>
                  <a:pt x="440747" y="1605395"/>
                  <a:pt x="881495" y="1215736"/>
                  <a:pt x="1007918" y="883227"/>
                </a:cubicBezTo>
                <a:cubicBezTo>
                  <a:pt x="1134341" y="550718"/>
                  <a:pt x="946438" y="275359"/>
                  <a:pt x="758536" y="0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Freeform 2069"/>
          <p:cNvSpPr/>
          <p:nvPr/>
        </p:nvSpPr>
        <p:spPr>
          <a:xfrm>
            <a:off x="3927764" y="2369127"/>
            <a:ext cx="1477980" cy="2940628"/>
          </a:xfrm>
          <a:custGeom>
            <a:avLst/>
            <a:gdLst>
              <a:gd name="connsiteX0" fmla="*/ 0 w 1477980"/>
              <a:gd name="connsiteY0" fmla="*/ 2940628 h 2940628"/>
              <a:gd name="connsiteX1" fmla="*/ 1454727 w 1477980"/>
              <a:gd name="connsiteY1" fmla="*/ 1891146 h 2940628"/>
              <a:gd name="connsiteX2" fmla="*/ 758536 w 1477980"/>
              <a:gd name="connsiteY2" fmla="*/ 0 h 294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980" h="2940628">
                <a:moveTo>
                  <a:pt x="0" y="2940628"/>
                </a:moveTo>
                <a:cubicBezTo>
                  <a:pt x="664152" y="2660939"/>
                  <a:pt x="1328304" y="2381251"/>
                  <a:pt x="1454727" y="1891146"/>
                </a:cubicBezTo>
                <a:cubicBezTo>
                  <a:pt x="1581150" y="1401041"/>
                  <a:pt x="1169843" y="700520"/>
                  <a:pt x="758536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 2070"/>
          <p:cNvSpPr/>
          <p:nvPr/>
        </p:nvSpPr>
        <p:spPr>
          <a:xfrm>
            <a:off x="3865418" y="3751118"/>
            <a:ext cx="723986" cy="1569027"/>
          </a:xfrm>
          <a:custGeom>
            <a:avLst/>
            <a:gdLst>
              <a:gd name="connsiteX0" fmla="*/ 0 w 723986"/>
              <a:gd name="connsiteY0" fmla="*/ 1569027 h 1569027"/>
              <a:gd name="connsiteX1" fmla="*/ 696191 w 723986"/>
              <a:gd name="connsiteY1" fmla="*/ 509155 h 1569027"/>
              <a:gd name="connsiteX2" fmla="*/ 519546 w 723986"/>
              <a:gd name="connsiteY2" fmla="*/ 0 h 15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86" h="1569027">
                <a:moveTo>
                  <a:pt x="0" y="1569027"/>
                </a:moveTo>
                <a:cubicBezTo>
                  <a:pt x="304800" y="1169843"/>
                  <a:pt x="609600" y="770659"/>
                  <a:pt x="696191" y="509155"/>
                </a:cubicBezTo>
                <a:cubicBezTo>
                  <a:pt x="782782" y="247651"/>
                  <a:pt x="651164" y="123825"/>
                  <a:pt x="519546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 2073"/>
          <p:cNvSpPr/>
          <p:nvPr/>
        </p:nvSpPr>
        <p:spPr>
          <a:xfrm>
            <a:off x="3896591" y="2701636"/>
            <a:ext cx="1216034" cy="2597728"/>
          </a:xfrm>
          <a:custGeom>
            <a:avLst/>
            <a:gdLst>
              <a:gd name="connsiteX0" fmla="*/ 0 w 1216034"/>
              <a:gd name="connsiteY0" fmla="*/ 2597728 h 2597728"/>
              <a:gd name="connsiteX1" fmla="*/ 1070264 w 1216034"/>
              <a:gd name="connsiteY1" fmla="*/ 1880755 h 2597728"/>
              <a:gd name="connsiteX2" fmla="*/ 1143000 w 1216034"/>
              <a:gd name="connsiteY2" fmla="*/ 789709 h 2597728"/>
              <a:gd name="connsiteX3" fmla="*/ 477982 w 1216034"/>
              <a:gd name="connsiteY3" fmla="*/ 0 h 259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034" h="2597728">
                <a:moveTo>
                  <a:pt x="0" y="2597728"/>
                </a:moveTo>
                <a:cubicBezTo>
                  <a:pt x="439882" y="2389909"/>
                  <a:pt x="879764" y="2182091"/>
                  <a:pt x="1070264" y="1880755"/>
                </a:cubicBezTo>
                <a:cubicBezTo>
                  <a:pt x="1260764" y="1579419"/>
                  <a:pt x="1241714" y="1103168"/>
                  <a:pt x="1143000" y="789709"/>
                </a:cubicBezTo>
                <a:cubicBezTo>
                  <a:pt x="1044286" y="476250"/>
                  <a:pt x="761134" y="238125"/>
                  <a:pt x="477982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TextBox 2074"/>
          <p:cNvSpPr txBox="1"/>
          <p:nvPr/>
        </p:nvSpPr>
        <p:spPr>
          <a:xfrm>
            <a:off x="914400" y="5371007"/>
            <a:ext cx="5356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All these parasitic component values are different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70849" y="0"/>
            <a:ext cx="9500014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What is the effect of parasitic</a:t>
            </a:r>
            <a:br>
              <a:rPr lang="en-IN" sz="4800" dirty="0" smtClean="0">
                <a:solidFill>
                  <a:srgbClr val="000000"/>
                </a:solidFill>
                <a:cs typeface="DejaVu Sans" charset="0"/>
              </a:rPr>
            </a:b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components on I-V characteristic?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14400"/>
            <a:ext cx="1105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800" dirty="0">
                <a:solidFill>
                  <a:srgbClr val="000000"/>
                </a:solidFill>
                <a:cs typeface="DejaVu Sans" charset="0"/>
              </a:rPr>
              <a:t>		</a:t>
            </a:r>
            <a:endParaRPr lang="en-US" sz="24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768" y="1600200"/>
            <a:ext cx="587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V and I look like in the time domain?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" y="22098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5800" y="35052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5800" y="2362200"/>
            <a:ext cx="1524000" cy="1143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86000" y="3352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8600" y="406876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85800" y="3840162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5800" y="5135562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5800" y="4487862"/>
            <a:ext cx="1752600" cy="647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286000" y="498316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85800" y="4068762"/>
            <a:ext cx="1752600" cy="106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352800" y="2438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810000" y="22098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10000" y="35052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10000" y="3429000"/>
            <a:ext cx="1752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410200" y="3352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352800" y="406876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810000" y="3840162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10000" y="5135562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10000" y="4487862"/>
            <a:ext cx="1752600" cy="647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410200" y="498316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810000" y="4068762"/>
            <a:ext cx="1752600" cy="106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6224155" y="2438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681355" y="22098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81355" y="35052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8281555" y="3352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6224155" y="406876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681355" y="3840162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81355" y="5135562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 flipV="1">
            <a:off x="6681355" y="4983162"/>
            <a:ext cx="1905000" cy="1524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81555" y="498316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681355" y="4068762"/>
            <a:ext cx="1752600" cy="106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6691745" y="3248891"/>
            <a:ext cx="1922319" cy="267854"/>
          </a:xfrm>
          <a:custGeom>
            <a:avLst/>
            <a:gdLst>
              <a:gd name="connsiteX0" fmla="*/ 0 w 1922319"/>
              <a:gd name="connsiteY0" fmla="*/ 249382 h 267854"/>
              <a:gd name="connsiteX1" fmla="*/ 644237 w 1922319"/>
              <a:gd name="connsiteY1" fmla="*/ 259773 h 267854"/>
              <a:gd name="connsiteX2" fmla="*/ 1444337 w 1922319"/>
              <a:gd name="connsiteY2" fmla="*/ 145473 h 267854"/>
              <a:gd name="connsiteX3" fmla="*/ 1922319 w 1922319"/>
              <a:gd name="connsiteY3" fmla="*/ 0 h 26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319" h="267854">
                <a:moveTo>
                  <a:pt x="0" y="249382"/>
                </a:moveTo>
                <a:cubicBezTo>
                  <a:pt x="201757" y="263236"/>
                  <a:pt x="403514" y="277091"/>
                  <a:pt x="644237" y="259773"/>
                </a:cubicBezTo>
                <a:cubicBezTo>
                  <a:pt x="884960" y="242455"/>
                  <a:pt x="1231324" y="188768"/>
                  <a:pt x="1444337" y="145473"/>
                </a:cubicBezTo>
                <a:cubicBezTo>
                  <a:pt x="1657350" y="102178"/>
                  <a:pt x="1789834" y="51089"/>
                  <a:pt x="1922319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47744" y="5562600"/>
            <a:ext cx="27240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Resistor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=R*I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3429000" y="5410200"/>
            <a:ext cx="272405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=L*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Small L is in series, 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so 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linear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419944" y="5424055"/>
            <a:ext cx="272405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=C * ∫ I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 in parallel, gets</a:t>
            </a:r>
            <a:br>
              <a:rPr lang="en-U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very small I from 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70849" y="0"/>
            <a:ext cx="9500014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What is the effect of parasitic</a:t>
            </a:r>
            <a:br>
              <a:rPr lang="en-IN" sz="4800" dirty="0" smtClean="0">
                <a:solidFill>
                  <a:srgbClr val="000000"/>
                </a:solidFill>
                <a:cs typeface="DejaVu Sans" charset="0"/>
              </a:rPr>
            </a:b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components on I-V characteristic?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14400"/>
            <a:ext cx="1105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800" dirty="0">
                <a:solidFill>
                  <a:srgbClr val="000000"/>
                </a:solidFill>
                <a:cs typeface="DejaVu Sans" charset="0"/>
              </a:rPr>
              <a:t>		</a:t>
            </a:r>
            <a:endParaRPr lang="en-US" sz="24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768" y="1600200"/>
            <a:ext cx="6993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our cool X-Y display format to get I-V characteristics:</a:t>
            </a:r>
            <a:endParaRPr lang="en-US" sz="2400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667000" y="2455718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71800" y="2221347"/>
            <a:ext cx="0" cy="3341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032352" y="3926537"/>
            <a:ext cx="4273028" cy="61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876800" y="3962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6224155" y="2438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681355" y="22098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81355" y="35052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8281555" y="3352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6224155" y="406876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681355" y="3840162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81355" y="5135562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 flipV="1">
            <a:off x="6681355" y="4983162"/>
            <a:ext cx="1905000" cy="1524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81555" y="498316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681355" y="4068762"/>
            <a:ext cx="1752600" cy="106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6691745" y="3248891"/>
            <a:ext cx="1922319" cy="267854"/>
          </a:xfrm>
          <a:custGeom>
            <a:avLst/>
            <a:gdLst>
              <a:gd name="connsiteX0" fmla="*/ 0 w 1922319"/>
              <a:gd name="connsiteY0" fmla="*/ 249382 h 267854"/>
              <a:gd name="connsiteX1" fmla="*/ 644237 w 1922319"/>
              <a:gd name="connsiteY1" fmla="*/ 259773 h 267854"/>
              <a:gd name="connsiteX2" fmla="*/ 1444337 w 1922319"/>
              <a:gd name="connsiteY2" fmla="*/ 145473 h 267854"/>
              <a:gd name="connsiteX3" fmla="*/ 1922319 w 1922319"/>
              <a:gd name="connsiteY3" fmla="*/ 0 h 26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319" h="267854">
                <a:moveTo>
                  <a:pt x="0" y="249382"/>
                </a:moveTo>
                <a:cubicBezTo>
                  <a:pt x="201757" y="263236"/>
                  <a:pt x="403514" y="277091"/>
                  <a:pt x="644237" y="259773"/>
                </a:cubicBezTo>
                <a:cubicBezTo>
                  <a:pt x="884960" y="242455"/>
                  <a:pt x="1231324" y="188768"/>
                  <a:pt x="1444337" y="145473"/>
                </a:cubicBezTo>
                <a:cubicBezTo>
                  <a:pt x="1657350" y="102178"/>
                  <a:pt x="1789834" y="51089"/>
                  <a:pt x="1922319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47744" y="5562600"/>
            <a:ext cx="27240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Resistor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=R*I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419944" y="5424055"/>
            <a:ext cx="272405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=C * ∫ I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 in parallel, gets</a:t>
            </a:r>
            <a:br>
              <a:rPr lang="en-U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very small I from 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371600" y="2247787"/>
            <a:ext cx="3785439" cy="29678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33512" y="3124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347712" y="3657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4040670" y="3248891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1/R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95304" y="3179618"/>
            <a:ext cx="5588623" cy="2468795"/>
            <a:chOff x="895304" y="3179618"/>
            <a:chExt cx="5588623" cy="2468795"/>
          </a:xfrm>
        </p:grpSpPr>
        <p:sp>
          <p:nvSpPr>
            <p:cNvPr id="59" name="Oval 58"/>
            <p:cNvSpPr/>
            <p:nvPr/>
          </p:nvSpPr>
          <p:spPr>
            <a:xfrm rot="19314169">
              <a:off x="895304" y="3549756"/>
              <a:ext cx="4810172" cy="363923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438400" y="3891973"/>
              <a:ext cx="609600" cy="466508"/>
              <a:chOff x="2438400" y="3891973"/>
              <a:chExt cx="609600" cy="466508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>
                <a:off x="2438400" y="4191000"/>
                <a:ext cx="609600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2743200" y="3891973"/>
                <a:ext cx="0" cy="46650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Freeform 74"/>
            <p:cNvSpPr/>
            <p:nvPr/>
          </p:nvSpPr>
          <p:spPr>
            <a:xfrm>
              <a:off x="2847109" y="3179618"/>
              <a:ext cx="3636818" cy="1807576"/>
            </a:xfrm>
            <a:custGeom>
              <a:avLst/>
              <a:gdLst>
                <a:gd name="connsiteX0" fmla="*/ 0 w 3636818"/>
                <a:gd name="connsiteY0" fmla="*/ 1246909 h 1807576"/>
                <a:gd name="connsiteX1" fmla="*/ 2150918 w 3636818"/>
                <a:gd name="connsiteY1" fmla="*/ 1745673 h 1807576"/>
                <a:gd name="connsiteX2" fmla="*/ 3636818 w 3636818"/>
                <a:gd name="connsiteY2" fmla="*/ 0 h 180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6818" h="1807576">
                  <a:moveTo>
                    <a:pt x="0" y="1246909"/>
                  </a:moveTo>
                  <a:cubicBezTo>
                    <a:pt x="772391" y="1600200"/>
                    <a:pt x="1544782" y="1953491"/>
                    <a:pt x="2150918" y="1745673"/>
                  </a:cubicBezTo>
                  <a:cubicBezTo>
                    <a:pt x="2757054" y="1537855"/>
                    <a:pt x="3196936" y="768927"/>
                    <a:pt x="3636818" y="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857500" y="4426527"/>
              <a:ext cx="3501736" cy="1221886"/>
            </a:xfrm>
            <a:custGeom>
              <a:avLst/>
              <a:gdLst>
                <a:gd name="connsiteX0" fmla="*/ 0 w 3501736"/>
                <a:gd name="connsiteY0" fmla="*/ 0 h 1221886"/>
                <a:gd name="connsiteX1" fmla="*/ 2317173 w 3501736"/>
                <a:gd name="connsiteY1" fmla="*/ 1215737 h 1221886"/>
                <a:gd name="connsiteX2" fmla="*/ 3501736 w 3501736"/>
                <a:gd name="connsiteY2" fmla="*/ 384464 h 122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1736" h="1221886">
                  <a:moveTo>
                    <a:pt x="0" y="0"/>
                  </a:moveTo>
                  <a:cubicBezTo>
                    <a:pt x="866775" y="575830"/>
                    <a:pt x="1733550" y="1151660"/>
                    <a:pt x="2317173" y="1215737"/>
                  </a:cubicBezTo>
                  <a:cubicBezTo>
                    <a:pt x="2900796" y="1279814"/>
                    <a:pt x="3201266" y="832139"/>
                    <a:pt x="3501736" y="38446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84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12883" y="0"/>
            <a:ext cx="373253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What’s next?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14400"/>
            <a:ext cx="1105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800" dirty="0">
                <a:solidFill>
                  <a:srgbClr val="000000"/>
                </a:solidFill>
                <a:cs typeface="DejaVu Sans" charset="0"/>
              </a:rPr>
              <a:t>		</a:t>
            </a:r>
            <a:endParaRPr lang="en-US" sz="24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741" y="1177100"/>
            <a:ext cx="5436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Transistor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Bipolar junction transistor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2712" y="2588567"/>
            <a:ext cx="831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Graduating from a </a:t>
            </a:r>
            <a:r>
              <a:rPr lang="en-US" sz="2400" u="sng" dirty="0" smtClean="0"/>
              <a:t>two</a:t>
            </a:r>
            <a:r>
              <a:rPr lang="en-US" sz="2400" dirty="0" smtClean="0"/>
              <a:t> terminal device to a </a:t>
            </a:r>
            <a:r>
              <a:rPr lang="en-US" sz="2400" u="sng" dirty="0" smtClean="0"/>
              <a:t>three</a:t>
            </a:r>
            <a:r>
              <a:rPr lang="en-US" sz="2400" dirty="0" smtClean="0"/>
              <a:t> terminal device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581400"/>
            <a:ext cx="201788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41" y="3700040"/>
            <a:ext cx="1562100" cy="235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43200" y="5900759"/>
            <a:ext cx="169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NPN transistor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5728900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Base-Emitter junction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diode highlighted as ‘r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8996" y="0"/>
            <a:ext cx="8740319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What is special about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>
                <a:solidFill>
                  <a:srgbClr val="000000"/>
                </a:solidFill>
                <a:cs typeface="DejaVu Sans" charset="0"/>
              </a:rPr>
              <a:t>t</a:t>
            </a: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he differential input test setu</a:t>
            </a:r>
            <a:r>
              <a:rPr lang="en-IN" sz="4800" dirty="0">
                <a:solidFill>
                  <a:srgbClr val="000000"/>
                </a:solidFill>
                <a:cs typeface="DejaVu Sans" charset="0"/>
              </a:rPr>
              <a:t>p</a:t>
            </a: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?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838200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14400"/>
            <a:ext cx="1105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800" dirty="0">
                <a:solidFill>
                  <a:srgbClr val="000000"/>
                </a:solidFill>
                <a:cs typeface="DejaVu Sans" charset="0"/>
              </a:rPr>
              <a:t>		</a:t>
            </a:r>
            <a:endParaRPr lang="en-US" sz="24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588758" y="3247599"/>
            <a:ext cx="285838" cy="2562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191639" y="2193763"/>
            <a:ext cx="3237361" cy="3788245"/>
            <a:chOff x="191639" y="2193763"/>
            <a:chExt cx="3237361" cy="3788245"/>
          </a:xfrm>
        </p:grpSpPr>
        <p:sp>
          <p:nvSpPr>
            <p:cNvPr id="52" name="Oval 51"/>
            <p:cNvSpPr/>
            <p:nvPr/>
          </p:nvSpPr>
          <p:spPr>
            <a:xfrm>
              <a:off x="2578376" y="2193763"/>
              <a:ext cx="285838" cy="2562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622221" y="4250013"/>
              <a:ext cx="285838" cy="2562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2" idx="3"/>
            </p:cNvCxnSpPr>
            <p:nvPr/>
          </p:nvCxnSpPr>
          <p:spPr>
            <a:xfrm flipV="1">
              <a:off x="1105088" y="2412481"/>
              <a:ext cx="1515148" cy="28453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53" idx="2"/>
            </p:cNvCxnSpPr>
            <p:nvPr/>
          </p:nvCxnSpPr>
          <p:spPr>
            <a:xfrm flipV="1">
              <a:off x="1257488" y="4378135"/>
              <a:ext cx="1364733" cy="9229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91639" y="5335677"/>
              <a:ext cx="323736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signal at these points</a:t>
              </a:r>
            </a:p>
            <a:p>
              <a:r>
                <a:rPr lang="en-US" dirty="0" smtClean="0"/>
                <a:t>Must not refer to </a:t>
              </a:r>
              <a:r>
                <a:rPr lang="en-US" b="1" dirty="0" smtClean="0">
                  <a:solidFill>
                    <a:srgbClr val="00B050"/>
                  </a:solidFill>
                </a:rPr>
                <a:t>GND</a:t>
              </a:r>
              <a:r>
                <a:rPr lang="en-US" dirty="0" smtClean="0"/>
                <a:t> potential 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99941" y="2000311"/>
            <a:ext cx="5885856" cy="3300730"/>
            <a:chOff x="-79375" y="0"/>
            <a:chExt cx="5882640" cy="3304540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-79375" y="78740"/>
              <a:ext cx="5882640" cy="3225800"/>
              <a:chOff x="942" y="5688"/>
              <a:chExt cx="9264" cy="5080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7" y="7952"/>
                <a:ext cx="260" cy="10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5" y="7565"/>
                <a:ext cx="402" cy="4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4074" y="10248"/>
                <a:ext cx="3387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Fig 1: Setup for Assignment 3</a:t>
                </a:r>
              </a:p>
            </p:txBody>
          </p:sp>
          <p:cxnSp>
            <p:nvCxnSpPr>
              <p:cNvPr id="16" name="Line 5"/>
              <p:cNvCxnSpPr/>
              <p:nvPr/>
            </p:nvCxnSpPr>
            <p:spPr bwMode="auto">
              <a:xfrm>
                <a:off x="2677" y="6078"/>
                <a:ext cx="0" cy="10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Line 6"/>
              <p:cNvCxnSpPr/>
              <p:nvPr/>
            </p:nvCxnSpPr>
            <p:spPr bwMode="auto">
              <a:xfrm>
                <a:off x="2677" y="7703"/>
                <a:ext cx="0" cy="1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Line 7"/>
              <p:cNvCxnSpPr/>
              <p:nvPr/>
            </p:nvCxnSpPr>
            <p:spPr bwMode="auto">
              <a:xfrm>
                <a:off x="2677" y="6078"/>
                <a:ext cx="24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Line 8"/>
              <p:cNvCxnSpPr/>
              <p:nvPr/>
            </p:nvCxnSpPr>
            <p:spPr bwMode="auto">
              <a:xfrm>
                <a:off x="2677" y="9344"/>
                <a:ext cx="24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5017" y="6338"/>
                <a:ext cx="325" cy="715"/>
              </a:xfrm>
              <a:prstGeom prst="rect">
                <a:avLst/>
              </a:prstGeom>
              <a:solidFill>
                <a:srgbClr val="B3B3B3"/>
              </a:solidFill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18360" tIns="18360" rIns="18360" bIns="18360" anchor="ctr" anchorCtr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X</a:t>
                </a:r>
              </a:p>
            </p:txBody>
          </p:sp>
          <p:cxnSp>
            <p:nvCxnSpPr>
              <p:cNvPr id="21" name="Line 10"/>
              <p:cNvCxnSpPr/>
              <p:nvPr/>
            </p:nvCxnSpPr>
            <p:spPr bwMode="auto">
              <a:xfrm>
                <a:off x="5147" y="6078"/>
                <a:ext cx="0" cy="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2352" y="7118"/>
                <a:ext cx="650" cy="585"/>
                <a:chOff x="1218" y="1637"/>
                <a:chExt cx="649" cy="584"/>
              </a:xfrm>
            </p:grpSpPr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1218" y="1637"/>
                  <a:ext cx="649" cy="584"/>
                </a:xfrm>
                <a:prstGeom prst="ellipse">
                  <a:avLst/>
                </a:prstGeom>
                <a:solidFill>
                  <a:srgbClr val="CC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0"/>
                <p:cNvSpPr>
                  <a:spLocks noChangeArrowheads="1"/>
                </p:cNvSpPr>
                <p:nvPr/>
              </p:nvSpPr>
              <p:spPr bwMode="auto">
                <a:xfrm>
                  <a:off x="1283" y="1872"/>
                  <a:ext cx="514" cy="153"/>
                </a:xfrm>
                <a:custGeom>
                  <a:avLst/>
                  <a:gdLst>
                    <a:gd name="T0" fmla="*/ 0 w 516"/>
                    <a:gd name="T1" fmla="*/ 401 h 634"/>
                    <a:gd name="T2" fmla="*/ 515 w 516"/>
                    <a:gd name="T3" fmla="*/ 334 h 634"/>
                    <a:gd name="T4" fmla="*/ 470 w 516"/>
                    <a:gd name="T5" fmla="*/ 307 h 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6" h="634">
                      <a:moveTo>
                        <a:pt x="0" y="401"/>
                      </a:moveTo>
                      <a:cubicBezTo>
                        <a:pt x="57" y="0"/>
                        <a:pt x="257" y="633"/>
                        <a:pt x="515" y="334"/>
                      </a:cubicBezTo>
                      <a:lnTo>
                        <a:pt x="470" y="30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942" y="6128"/>
                <a:ext cx="1712" cy="3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Function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Generator: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Sine wave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i="1" kern="50" dirty="0">
                    <a:effectLst/>
                    <a:latin typeface="Times New Roman"/>
                    <a:ea typeface="Andale Sans UI"/>
                  </a:rPr>
                  <a:t>voltage</a:t>
                </a:r>
                <a:endParaRPr lang="en-US" sz="1200" kern="50" dirty="0">
                  <a:effectLst/>
                  <a:latin typeface="Times New Roman"/>
                  <a:ea typeface="Andale Sans UI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 smtClean="0">
                    <a:effectLst/>
                    <a:latin typeface="Times New Roman"/>
                    <a:ea typeface="Andale Sans UI"/>
                  </a:rPr>
                  <a:t>Use </a:t>
                </a:r>
                <a:r>
                  <a:rPr lang="en-US" sz="1200" i="1" kern="50" dirty="0">
                    <a:effectLst/>
                    <a:latin typeface="Times New Roman"/>
                    <a:ea typeface="Andale Sans UI"/>
                  </a:rPr>
                  <a:t>differential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 signal (</a:t>
                </a:r>
                <a:r>
                  <a:rPr lang="en-US" sz="1200" kern="50" dirty="0" err="1">
                    <a:effectLst/>
                    <a:latin typeface="Times New Roman"/>
                    <a:ea typeface="Andale Sans UI"/>
                  </a:rPr>
                  <a:t>rd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/</a:t>
                </a:r>
                <a:r>
                  <a:rPr lang="en-US" sz="1200" kern="50" dirty="0" err="1">
                    <a:effectLst/>
                    <a:latin typeface="Times New Roman"/>
                    <a:ea typeface="Andale Sans UI"/>
                  </a:rPr>
                  <a:t>wht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) on red cable from back of unit.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 </a:t>
                </a: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3847" y="6370"/>
                <a:ext cx="123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Part to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be tested</a:t>
                </a: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542" y="8212"/>
                <a:ext cx="1396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R</a:t>
                </a:r>
                <a:r>
                  <a:rPr lang="en-US" sz="1200" kern="50" baseline="-25000">
                    <a:effectLst/>
                    <a:latin typeface="Times New Roman"/>
                    <a:ea typeface="Andale Sans UI"/>
                  </a:rPr>
                  <a:t>ref</a:t>
                </a: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 = 1000 Ω</a:t>
                </a:r>
              </a:p>
            </p:txBody>
          </p:sp>
          <p:cxnSp>
            <p:nvCxnSpPr>
              <p:cNvPr id="26" name="Line 19"/>
              <p:cNvCxnSpPr/>
              <p:nvPr/>
            </p:nvCxnSpPr>
            <p:spPr bwMode="auto">
              <a:xfrm>
                <a:off x="5147" y="7573"/>
                <a:ext cx="2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Line 20"/>
              <p:cNvCxnSpPr/>
              <p:nvPr/>
            </p:nvCxnSpPr>
            <p:spPr bwMode="auto">
              <a:xfrm>
                <a:off x="5147" y="6078"/>
                <a:ext cx="2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7292" y="6013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+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7292" y="7101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-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7292" y="8855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+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7292" y="7555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-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482" y="6663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+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2482" y="7573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-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8260" y="6559"/>
                <a:ext cx="182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To DSO Channel  1abelled '1'</a:t>
                </a: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8302" y="8618"/>
                <a:ext cx="1904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To DSO Channel </a:t>
                </a:r>
                <a:r>
                  <a:rPr lang="en-US" sz="1200" kern="50" dirty="0" err="1">
                    <a:effectLst/>
                    <a:latin typeface="Times New Roman"/>
                    <a:ea typeface="Andale Sans UI"/>
                  </a:rPr>
                  <a:t>labelled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 '2'</a:t>
                </a:r>
              </a:p>
            </p:txBody>
          </p:sp>
          <p:cxnSp>
            <p:nvCxnSpPr>
              <p:cNvPr id="36" name="Line 29"/>
              <p:cNvCxnSpPr/>
              <p:nvPr/>
            </p:nvCxnSpPr>
            <p:spPr bwMode="auto">
              <a:xfrm>
                <a:off x="8007" y="7573"/>
                <a:ext cx="3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Line 30"/>
              <p:cNvCxnSpPr/>
              <p:nvPr/>
            </p:nvCxnSpPr>
            <p:spPr bwMode="auto">
              <a:xfrm>
                <a:off x="8395" y="7573"/>
                <a:ext cx="19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Line 31"/>
              <p:cNvCxnSpPr/>
              <p:nvPr/>
            </p:nvCxnSpPr>
            <p:spPr bwMode="auto">
              <a:xfrm>
                <a:off x="8592" y="7573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Line 32"/>
              <p:cNvCxnSpPr/>
              <p:nvPr/>
            </p:nvCxnSpPr>
            <p:spPr bwMode="auto">
              <a:xfrm>
                <a:off x="5147" y="9344"/>
                <a:ext cx="2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Line 34"/>
              <p:cNvCxnSpPr/>
              <p:nvPr/>
            </p:nvCxnSpPr>
            <p:spPr bwMode="auto">
              <a:xfrm flipH="1">
                <a:off x="7994" y="5688"/>
                <a:ext cx="13" cy="475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Line 35"/>
              <p:cNvCxnSpPr/>
              <p:nvPr/>
            </p:nvCxnSpPr>
            <p:spPr bwMode="auto">
              <a:xfrm>
                <a:off x="8064" y="10445"/>
                <a:ext cx="1690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Line 36"/>
              <p:cNvCxnSpPr/>
              <p:nvPr/>
            </p:nvCxnSpPr>
            <p:spPr bwMode="auto">
              <a:xfrm>
                <a:off x="8022" y="5688"/>
                <a:ext cx="1690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8386" y="9865"/>
                <a:ext cx="123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DSO</a:t>
                </a:r>
              </a:p>
            </p:txBody>
          </p:sp>
          <p:cxnSp>
            <p:nvCxnSpPr>
              <p:cNvPr id="45" name="Line 44"/>
              <p:cNvCxnSpPr/>
              <p:nvPr/>
            </p:nvCxnSpPr>
            <p:spPr bwMode="auto">
              <a:xfrm>
                <a:off x="5152" y="7052"/>
                <a:ext cx="0" cy="9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Line 45"/>
              <p:cNvCxnSpPr/>
              <p:nvPr/>
            </p:nvCxnSpPr>
            <p:spPr bwMode="auto">
              <a:xfrm>
                <a:off x="5152" y="8937"/>
                <a:ext cx="0" cy="4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Line 48"/>
              <p:cNvCxnSpPr/>
              <p:nvPr/>
            </p:nvCxnSpPr>
            <p:spPr bwMode="auto">
              <a:xfrm>
                <a:off x="3270" y="6060"/>
                <a:ext cx="10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5342" y="7589"/>
                <a:ext cx="44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i="1" kern="50">
                    <a:effectLst/>
                    <a:latin typeface="Times New Roman"/>
                    <a:ea typeface="Andale Sans UI"/>
                  </a:rPr>
                  <a:t>A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5100" y="7500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590800" y="0"/>
              <a:ext cx="2794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kern="50">
                  <a:effectLst/>
                  <a:latin typeface="Times New Roman"/>
                  <a:ea typeface="Andale Sans UI"/>
                </a:rPr>
                <a:t>B</a:t>
              </a:r>
              <a:r>
                <a:rPr lang="en-US" sz="1800" i="1" kern="50" baseline="-25000">
                  <a:effectLst/>
                  <a:latin typeface="Times New Roman"/>
                  <a:ea typeface="Andale Sans UI"/>
                </a:rPr>
                <a:t>X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600325" y="2409825"/>
              <a:ext cx="2794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kern="50">
                  <a:effectLst/>
                  <a:latin typeface="Times New Roman"/>
                  <a:ea typeface="Andale Sans UI"/>
                </a:rPr>
                <a:t>B</a:t>
              </a:r>
              <a:r>
                <a:rPr lang="en-US" sz="1800" i="1" kern="50" baseline="-25000">
                  <a:effectLst/>
                  <a:latin typeface="Times New Roman"/>
                  <a:ea typeface="Andale Sans UI"/>
                </a:rPr>
                <a:t>R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00600" y="2697370"/>
            <a:ext cx="1075924" cy="1312301"/>
            <a:chOff x="4800600" y="2697370"/>
            <a:chExt cx="1075924" cy="1312301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900569" y="3273604"/>
              <a:ext cx="279553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kern="50" dirty="0">
                  <a:solidFill>
                    <a:srgbClr val="FF0000"/>
                  </a:solidFill>
                  <a:latin typeface="Times New Roman"/>
                  <a:ea typeface="Andale Sans UI"/>
                </a:rPr>
                <a:t>0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040345" y="2697370"/>
              <a:ext cx="711506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i="1" kern="50" dirty="0" smtClean="0">
                  <a:solidFill>
                    <a:srgbClr val="FF0000"/>
                  </a:solidFill>
                  <a:latin typeface="Times New Roman"/>
                  <a:ea typeface="Andale Sans UI"/>
                </a:rPr>
                <a:t>10M</a:t>
              </a:r>
              <a:r>
                <a:rPr lang="el-GR" i="1" kern="50" dirty="0" smtClean="0">
                  <a:solidFill>
                    <a:srgbClr val="FF0000"/>
                  </a:solidFill>
                  <a:latin typeface="Times New Roman"/>
                  <a:ea typeface="Andale Sans UI"/>
                </a:rPr>
                <a:t>Ω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165018" y="3679852"/>
              <a:ext cx="711506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i="1" kern="50" dirty="0" smtClean="0">
                  <a:solidFill>
                    <a:srgbClr val="FF0000"/>
                  </a:solidFill>
                  <a:latin typeface="Times New Roman"/>
                  <a:ea typeface="Andale Sans UI"/>
                </a:rPr>
                <a:t>10M</a:t>
              </a:r>
              <a:r>
                <a:rPr lang="el-GR" i="1" kern="50" dirty="0" smtClean="0">
                  <a:solidFill>
                    <a:srgbClr val="FF0000"/>
                  </a:solidFill>
                  <a:latin typeface="Times New Roman"/>
                  <a:ea typeface="Andale Sans UI"/>
                </a:rPr>
                <a:t>Ω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>
              <a:off x="4800600" y="3200400"/>
              <a:ext cx="4572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3268044" y="1955278"/>
            <a:ext cx="901599" cy="1617381"/>
            <a:chOff x="3268044" y="1955278"/>
            <a:chExt cx="901599" cy="1617381"/>
          </a:xfrm>
        </p:grpSpPr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875593" y="3048000"/>
              <a:ext cx="279553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kern="50" dirty="0" smtClean="0">
                  <a:solidFill>
                    <a:srgbClr val="FF0000"/>
                  </a:solidFill>
                  <a:effectLst/>
                  <a:latin typeface="Times New Roman"/>
                  <a:ea typeface="Andale Sans UI"/>
                </a:rPr>
                <a:t>I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>
              <a:off x="4148540" y="3065246"/>
              <a:ext cx="21103" cy="5074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268044" y="1955278"/>
              <a:ext cx="279553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kern="50" dirty="0" smtClean="0">
                  <a:solidFill>
                    <a:srgbClr val="FF0000"/>
                  </a:solidFill>
                  <a:effectLst/>
                  <a:latin typeface="Times New Roman"/>
                  <a:ea typeface="Andale Sans UI"/>
                </a:rPr>
                <a:t>I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620000" y="2438400"/>
            <a:ext cx="965611" cy="2136104"/>
            <a:chOff x="7620000" y="2438400"/>
            <a:chExt cx="965611" cy="2136104"/>
          </a:xfrm>
        </p:grpSpPr>
        <p:sp>
          <p:nvSpPr>
            <p:cNvPr id="77" name="TextBox 76"/>
            <p:cNvSpPr txBox="1"/>
            <p:nvPr/>
          </p:nvSpPr>
          <p:spPr>
            <a:xfrm>
              <a:off x="7620000" y="2438400"/>
              <a:ext cx="5277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</a:rPr>
                <a:t>V</a:t>
              </a:r>
              <a:r>
                <a:rPr lang="en-US" sz="2800" b="1" i="1" baseline="-25000" dirty="0" smtClean="0">
                  <a:solidFill>
                    <a:srgbClr val="FF0000"/>
                  </a:solidFill>
                </a:rPr>
                <a:t>X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96200" y="4051284"/>
              <a:ext cx="8894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err="1" smtClean="0"/>
                <a:t>V</a:t>
              </a:r>
              <a:r>
                <a:rPr lang="en-US" sz="2800" b="1" i="1" baseline="-25000" dirty="0" err="1"/>
                <a:t>R</a:t>
              </a:r>
              <a:r>
                <a:rPr lang="en-US" sz="2800" b="1" i="1" baseline="-25000" dirty="0" err="1" smtClean="0"/>
                <a:t>ref</a:t>
              </a:r>
              <a:r>
                <a:rPr lang="en-US" sz="2800" b="1" i="1" dirty="0" smtClean="0"/>
                <a:t> </a:t>
              </a:r>
              <a:endParaRPr lang="en-US" sz="2000" b="1" i="1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696200" y="4648200"/>
            <a:ext cx="1432828" cy="954107"/>
            <a:chOff x="7696200" y="4648200"/>
            <a:chExt cx="1432828" cy="954107"/>
          </a:xfrm>
        </p:grpSpPr>
        <p:sp>
          <p:nvSpPr>
            <p:cNvPr id="80" name="TextBox 79"/>
            <p:cNvSpPr txBox="1"/>
            <p:nvPr/>
          </p:nvSpPr>
          <p:spPr>
            <a:xfrm>
              <a:off x="7696200" y="4648200"/>
              <a:ext cx="14328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b="1" i="1" baseline="-25000" dirty="0" smtClean="0"/>
                <a:t> </a:t>
              </a:r>
              <a:r>
                <a:rPr lang="en-US" sz="2800" b="1" i="1" dirty="0" smtClean="0"/>
                <a:t>= </a:t>
              </a:r>
              <a:r>
                <a:rPr lang="en-US" sz="2800" b="1" i="1" dirty="0" err="1" smtClean="0"/>
                <a:t>V</a:t>
              </a:r>
              <a:r>
                <a:rPr lang="en-US" sz="2800" b="1" i="1" baseline="-25000" dirty="0" err="1" smtClean="0"/>
                <a:t>Rref</a:t>
              </a:r>
              <a:r>
                <a:rPr lang="en-US" sz="2800" b="1" i="1" dirty="0" smtClean="0"/>
                <a:t> </a:t>
              </a:r>
            </a:p>
            <a:p>
              <a:r>
                <a:rPr lang="en-US" sz="2800" b="1" i="1" dirty="0"/>
                <a:t> </a:t>
              </a:r>
              <a:r>
                <a:rPr lang="en-US" sz="2800" b="1" i="1" dirty="0" smtClean="0"/>
                <a:t>      </a:t>
              </a:r>
              <a:r>
                <a:rPr lang="en-US" sz="2800" b="1" i="1" dirty="0" err="1" smtClean="0"/>
                <a:t>R</a:t>
              </a:r>
              <a:r>
                <a:rPr lang="en-US" sz="2800" b="1" i="1" baseline="-25000" dirty="0" err="1" smtClean="0"/>
                <a:t>ref</a:t>
              </a:r>
              <a:endParaRPr lang="en-US" sz="2000" b="1" i="1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8454872" y="5181600"/>
              <a:ext cx="2104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6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8996" y="0"/>
            <a:ext cx="8740319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What is special about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>
                <a:solidFill>
                  <a:srgbClr val="000000"/>
                </a:solidFill>
                <a:cs typeface="DejaVu Sans" charset="0"/>
              </a:rPr>
              <a:t>t</a:t>
            </a: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he differential input test setu</a:t>
            </a:r>
            <a:r>
              <a:rPr lang="en-IN" sz="4800" dirty="0">
                <a:solidFill>
                  <a:srgbClr val="000000"/>
                </a:solidFill>
                <a:cs typeface="DejaVu Sans" charset="0"/>
              </a:rPr>
              <a:t>p</a:t>
            </a: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?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838200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14400"/>
            <a:ext cx="1105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800" dirty="0">
                <a:solidFill>
                  <a:srgbClr val="000000"/>
                </a:solidFill>
                <a:cs typeface="DejaVu Sans" charset="0"/>
              </a:rPr>
              <a:t>		</a:t>
            </a:r>
            <a:endParaRPr lang="en-US" sz="24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588758" y="3247599"/>
            <a:ext cx="285838" cy="2562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78376" y="2193763"/>
            <a:ext cx="285838" cy="2562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2" idx="3"/>
          </p:cNvCxnSpPr>
          <p:nvPr/>
        </p:nvCxnSpPr>
        <p:spPr>
          <a:xfrm flipV="1">
            <a:off x="1105088" y="2412481"/>
            <a:ext cx="1515148" cy="2845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257488" y="4572267"/>
            <a:ext cx="1320888" cy="728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15439" y="5335677"/>
            <a:ext cx="299492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one leg of the signal is GND,</a:t>
            </a:r>
          </a:p>
          <a:p>
            <a:r>
              <a:rPr lang="en-US" dirty="0" smtClean="0"/>
              <a:t>No current across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ref</a:t>
            </a:r>
            <a:r>
              <a:rPr lang="en-US" i="1" baseline="-25000" dirty="0" smtClean="0"/>
              <a:t> </a:t>
            </a:r>
            <a:r>
              <a:rPr lang="en-US" dirty="0" smtClean="0"/>
              <a:t>!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599941" y="2000311"/>
            <a:ext cx="5885856" cy="3300730"/>
            <a:chOff x="-79375" y="0"/>
            <a:chExt cx="5882640" cy="3304540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-79375" y="78740"/>
              <a:ext cx="5882640" cy="3225800"/>
              <a:chOff x="942" y="5688"/>
              <a:chExt cx="9264" cy="5080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7" y="7952"/>
                <a:ext cx="260" cy="10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5" y="7565"/>
                <a:ext cx="402" cy="4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4074" y="10248"/>
                <a:ext cx="3387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Fig 1: Setup for Assignment 3</a:t>
                </a:r>
              </a:p>
            </p:txBody>
          </p:sp>
          <p:cxnSp>
            <p:nvCxnSpPr>
              <p:cNvPr id="16" name="Line 5"/>
              <p:cNvCxnSpPr/>
              <p:nvPr/>
            </p:nvCxnSpPr>
            <p:spPr bwMode="auto">
              <a:xfrm>
                <a:off x="2677" y="6078"/>
                <a:ext cx="0" cy="10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Line 6"/>
              <p:cNvCxnSpPr/>
              <p:nvPr/>
            </p:nvCxnSpPr>
            <p:spPr bwMode="auto">
              <a:xfrm>
                <a:off x="2677" y="7703"/>
                <a:ext cx="0" cy="1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Line 7"/>
              <p:cNvCxnSpPr/>
              <p:nvPr/>
            </p:nvCxnSpPr>
            <p:spPr bwMode="auto">
              <a:xfrm>
                <a:off x="2677" y="6078"/>
                <a:ext cx="24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Line 8"/>
              <p:cNvCxnSpPr/>
              <p:nvPr/>
            </p:nvCxnSpPr>
            <p:spPr bwMode="auto">
              <a:xfrm>
                <a:off x="2677" y="9344"/>
                <a:ext cx="24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5017" y="6338"/>
                <a:ext cx="325" cy="715"/>
              </a:xfrm>
              <a:prstGeom prst="rect">
                <a:avLst/>
              </a:prstGeom>
              <a:solidFill>
                <a:srgbClr val="B3B3B3"/>
              </a:solidFill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18360" tIns="18360" rIns="18360" bIns="18360" anchor="ctr" anchorCtr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X</a:t>
                </a:r>
              </a:p>
            </p:txBody>
          </p:sp>
          <p:cxnSp>
            <p:nvCxnSpPr>
              <p:cNvPr id="21" name="Line 10"/>
              <p:cNvCxnSpPr/>
              <p:nvPr/>
            </p:nvCxnSpPr>
            <p:spPr bwMode="auto">
              <a:xfrm>
                <a:off x="5147" y="6078"/>
                <a:ext cx="0" cy="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2352" y="7118"/>
                <a:ext cx="650" cy="585"/>
                <a:chOff x="1218" y="1637"/>
                <a:chExt cx="649" cy="584"/>
              </a:xfrm>
            </p:grpSpPr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1218" y="1637"/>
                  <a:ext cx="649" cy="584"/>
                </a:xfrm>
                <a:prstGeom prst="ellipse">
                  <a:avLst/>
                </a:prstGeom>
                <a:solidFill>
                  <a:srgbClr val="CC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0"/>
                <p:cNvSpPr>
                  <a:spLocks noChangeArrowheads="1"/>
                </p:cNvSpPr>
                <p:nvPr/>
              </p:nvSpPr>
              <p:spPr bwMode="auto">
                <a:xfrm>
                  <a:off x="1283" y="1872"/>
                  <a:ext cx="514" cy="153"/>
                </a:xfrm>
                <a:custGeom>
                  <a:avLst/>
                  <a:gdLst>
                    <a:gd name="T0" fmla="*/ 0 w 516"/>
                    <a:gd name="T1" fmla="*/ 401 h 634"/>
                    <a:gd name="T2" fmla="*/ 515 w 516"/>
                    <a:gd name="T3" fmla="*/ 334 h 634"/>
                    <a:gd name="T4" fmla="*/ 470 w 516"/>
                    <a:gd name="T5" fmla="*/ 307 h 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6" h="634">
                      <a:moveTo>
                        <a:pt x="0" y="401"/>
                      </a:moveTo>
                      <a:cubicBezTo>
                        <a:pt x="57" y="0"/>
                        <a:pt x="257" y="633"/>
                        <a:pt x="515" y="334"/>
                      </a:cubicBezTo>
                      <a:lnTo>
                        <a:pt x="470" y="30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942" y="6128"/>
                <a:ext cx="1712" cy="3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Function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Generator: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Sine wave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i="1" kern="50" dirty="0">
                    <a:effectLst/>
                    <a:latin typeface="Times New Roman"/>
                    <a:ea typeface="Andale Sans UI"/>
                  </a:rPr>
                  <a:t>voltage</a:t>
                </a:r>
                <a:endParaRPr lang="en-US" sz="1200" kern="50" dirty="0">
                  <a:effectLst/>
                  <a:latin typeface="Times New Roman"/>
                  <a:ea typeface="Andale Sans UI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 smtClean="0">
                    <a:effectLst/>
                    <a:latin typeface="Times New Roman"/>
                    <a:ea typeface="Andale Sans UI"/>
                  </a:rPr>
                  <a:t>Use </a:t>
                </a:r>
                <a:r>
                  <a:rPr lang="en-US" sz="1200" i="1" kern="50" dirty="0">
                    <a:effectLst/>
                    <a:latin typeface="Times New Roman"/>
                    <a:ea typeface="Andale Sans UI"/>
                  </a:rPr>
                  <a:t>differential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 signal (</a:t>
                </a:r>
                <a:r>
                  <a:rPr lang="en-US" sz="1200" kern="50" dirty="0" err="1">
                    <a:effectLst/>
                    <a:latin typeface="Times New Roman"/>
                    <a:ea typeface="Andale Sans UI"/>
                  </a:rPr>
                  <a:t>rd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/</a:t>
                </a:r>
                <a:r>
                  <a:rPr lang="en-US" sz="1200" kern="50" dirty="0" err="1">
                    <a:effectLst/>
                    <a:latin typeface="Times New Roman"/>
                    <a:ea typeface="Andale Sans UI"/>
                  </a:rPr>
                  <a:t>wht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) on red cable from back of unit.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 </a:t>
                </a: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3847" y="6370"/>
                <a:ext cx="123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Part to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be tested</a:t>
                </a: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542" y="8212"/>
                <a:ext cx="1396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R</a:t>
                </a:r>
                <a:r>
                  <a:rPr lang="en-US" sz="1200" kern="50" baseline="-25000">
                    <a:effectLst/>
                    <a:latin typeface="Times New Roman"/>
                    <a:ea typeface="Andale Sans UI"/>
                  </a:rPr>
                  <a:t>ref</a:t>
                </a: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 = 1000 Ω</a:t>
                </a:r>
              </a:p>
            </p:txBody>
          </p:sp>
          <p:cxnSp>
            <p:nvCxnSpPr>
              <p:cNvPr id="26" name="Line 19"/>
              <p:cNvCxnSpPr/>
              <p:nvPr/>
            </p:nvCxnSpPr>
            <p:spPr bwMode="auto">
              <a:xfrm>
                <a:off x="5147" y="7573"/>
                <a:ext cx="2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Line 20"/>
              <p:cNvCxnSpPr/>
              <p:nvPr/>
            </p:nvCxnSpPr>
            <p:spPr bwMode="auto">
              <a:xfrm>
                <a:off x="5147" y="6078"/>
                <a:ext cx="2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7292" y="6013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+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7292" y="7101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-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7292" y="8855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+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7292" y="7555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-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482" y="6663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+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2482" y="7573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-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8260" y="6559"/>
                <a:ext cx="182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To DSO Channel  1abelled '1'</a:t>
                </a: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8302" y="8618"/>
                <a:ext cx="1904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To DSO Channel </a:t>
                </a:r>
                <a:r>
                  <a:rPr lang="en-US" sz="1200" kern="50" dirty="0" err="1">
                    <a:effectLst/>
                    <a:latin typeface="Times New Roman"/>
                    <a:ea typeface="Andale Sans UI"/>
                  </a:rPr>
                  <a:t>labelled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 '2'</a:t>
                </a:r>
              </a:p>
            </p:txBody>
          </p:sp>
          <p:cxnSp>
            <p:nvCxnSpPr>
              <p:cNvPr id="36" name="Line 29"/>
              <p:cNvCxnSpPr/>
              <p:nvPr/>
            </p:nvCxnSpPr>
            <p:spPr bwMode="auto">
              <a:xfrm>
                <a:off x="8007" y="7573"/>
                <a:ext cx="3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Line 30"/>
              <p:cNvCxnSpPr/>
              <p:nvPr/>
            </p:nvCxnSpPr>
            <p:spPr bwMode="auto">
              <a:xfrm>
                <a:off x="8395" y="7573"/>
                <a:ext cx="19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Line 31"/>
              <p:cNvCxnSpPr/>
              <p:nvPr/>
            </p:nvCxnSpPr>
            <p:spPr bwMode="auto">
              <a:xfrm>
                <a:off x="8592" y="7573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Line 32"/>
              <p:cNvCxnSpPr/>
              <p:nvPr/>
            </p:nvCxnSpPr>
            <p:spPr bwMode="auto">
              <a:xfrm>
                <a:off x="5147" y="9344"/>
                <a:ext cx="2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Line 34"/>
              <p:cNvCxnSpPr/>
              <p:nvPr/>
            </p:nvCxnSpPr>
            <p:spPr bwMode="auto">
              <a:xfrm flipH="1">
                <a:off x="7994" y="5688"/>
                <a:ext cx="13" cy="475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Line 35"/>
              <p:cNvCxnSpPr/>
              <p:nvPr/>
            </p:nvCxnSpPr>
            <p:spPr bwMode="auto">
              <a:xfrm>
                <a:off x="8064" y="10445"/>
                <a:ext cx="1690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Line 36"/>
              <p:cNvCxnSpPr/>
              <p:nvPr/>
            </p:nvCxnSpPr>
            <p:spPr bwMode="auto">
              <a:xfrm>
                <a:off x="8022" y="5688"/>
                <a:ext cx="1690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8386" y="9865"/>
                <a:ext cx="123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DSO</a:t>
                </a:r>
              </a:p>
            </p:txBody>
          </p:sp>
          <p:cxnSp>
            <p:nvCxnSpPr>
              <p:cNvPr id="45" name="Line 44"/>
              <p:cNvCxnSpPr/>
              <p:nvPr/>
            </p:nvCxnSpPr>
            <p:spPr bwMode="auto">
              <a:xfrm>
                <a:off x="5152" y="7052"/>
                <a:ext cx="0" cy="9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Line 45"/>
              <p:cNvCxnSpPr/>
              <p:nvPr/>
            </p:nvCxnSpPr>
            <p:spPr bwMode="auto">
              <a:xfrm>
                <a:off x="5152" y="8937"/>
                <a:ext cx="0" cy="4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Line 48"/>
              <p:cNvCxnSpPr/>
              <p:nvPr/>
            </p:nvCxnSpPr>
            <p:spPr bwMode="auto">
              <a:xfrm>
                <a:off x="3270" y="6060"/>
                <a:ext cx="10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5342" y="7589"/>
                <a:ext cx="44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i="1" kern="50">
                    <a:effectLst/>
                    <a:latin typeface="Times New Roman"/>
                    <a:ea typeface="Andale Sans UI"/>
                  </a:rPr>
                  <a:t>A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5100" y="7500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590800" y="0"/>
              <a:ext cx="2794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kern="50">
                  <a:effectLst/>
                  <a:latin typeface="Times New Roman"/>
                  <a:ea typeface="Andale Sans UI"/>
                </a:rPr>
                <a:t>B</a:t>
              </a:r>
              <a:r>
                <a:rPr lang="en-US" sz="1800" i="1" kern="50" baseline="-25000">
                  <a:effectLst/>
                  <a:latin typeface="Times New Roman"/>
                  <a:ea typeface="Andale Sans UI"/>
                </a:rPr>
                <a:t>X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600325" y="2409825"/>
              <a:ext cx="2794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kern="50">
                  <a:effectLst/>
                  <a:latin typeface="Times New Roman"/>
                  <a:ea typeface="Andale Sans UI"/>
                </a:rPr>
                <a:t>B</a:t>
              </a:r>
              <a:r>
                <a:rPr lang="en-US" sz="1800" i="1" kern="50" baseline="-25000">
                  <a:effectLst/>
                  <a:latin typeface="Times New Roman"/>
                  <a:ea typeface="Andale Sans UI"/>
                </a:rPr>
                <a:t>R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00600" y="2697370"/>
            <a:ext cx="1075924" cy="1312301"/>
            <a:chOff x="4800600" y="2697370"/>
            <a:chExt cx="1075924" cy="1312301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900569" y="3273604"/>
              <a:ext cx="279553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kern="50" dirty="0">
                  <a:solidFill>
                    <a:srgbClr val="FF0000"/>
                  </a:solidFill>
                  <a:latin typeface="Times New Roman"/>
                  <a:ea typeface="Andale Sans UI"/>
                </a:rPr>
                <a:t>0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040345" y="2697370"/>
              <a:ext cx="711506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i="1" kern="50" dirty="0" smtClean="0">
                  <a:solidFill>
                    <a:srgbClr val="FF0000"/>
                  </a:solidFill>
                  <a:latin typeface="Times New Roman"/>
                  <a:ea typeface="Andale Sans UI"/>
                </a:rPr>
                <a:t>10M</a:t>
              </a:r>
              <a:r>
                <a:rPr lang="el-GR" i="1" kern="50" dirty="0" smtClean="0">
                  <a:solidFill>
                    <a:srgbClr val="FF0000"/>
                  </a:solidFill>
                  <a:latin typeface="Times New Roman"/>
                  <a:ea typeface="Andale Sans UI"/>
                </a:rPr>
                <a:t>Ω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165018" y="3679852"/>
              <a:ext cx="711506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i="1" kern="50" dirty="0" smtClean="0">
                  <a:solidFill>
                    <a:srgbClr val="FF0000"/>
                  </a:solidFill>
                  <a:latin typeface="Times New Roman"/>
                  <a:ea typeface="Andale Sans UI"/>
                </a:rPr>
                <a:t>10M</a:t>
              </a:r>
              <a:r>
                <a:rPr lang="el-GR" i="1" kern="50" dirty="0" smtClean="0">
                  <a:solidFill>
                    <a:srgbClr val="FF0000"/>
                  </a:solidFill>
                  <a:latin typeface="Times New Roman"/>
                  <a:ea typeface="Andale Sans UI"/>
                </a:rPr>
                <a:t>Ω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>
              <a:off x="4800600" y="3200400"/>
              <a:ext cx="4572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3268044" y="1955278"/>
            <a:ext cx="901599" cy="1617381"/>
            <a:chOff x="3268044" y="1955278"/>
            <a:chExt cx="901599" cy="1617381"/>
          </a:xfrm>
        </p:grpSpPr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875593" y="3048000"/>
              <a:ext cx="279553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kern="50" dirty="0" smtClean="0">
                  <a:solidFill>
                    <a:srgbClr val="FF0000"/>
                  </a:solidFill>
                  <a:effectLst/>
                  <a:latin typeface="Times New Roman"/>
                  <a:ea typeface="Andale Sans UI"/>
                </a:rPr>
                <a:t>I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>
              <a:off x="4148540" y="3065246"/>
              <a:ext cx="21103" cy="5074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268044" y="1955278"/>
              <a:ext cx="279553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kern="50" dirty="0" smtClean="0">
                  <a:solidFill>
                    <a:srgbClr val="FF0000"/>
                  </a:solidFill>
                  <a:effectLst/>
                  <a:latin typeface="Times New Roman"/>
                  <a:ea typeface="Andale Sans UI"/>
                </a:rPr>
                <a:t>I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</p:grpSp>
      <p:sp>
        <p:nvSpPr>
          <p:cNvPr id="64" name="Oval 63"/>
          <p:cNvSpPr/>
          <p:nvPr/>
        </p:nvSpPr>
        <p:spPr>
          <a:xfrm>
            <a:off x="2578375" y="4250013"/>
            <a:ext cx="285838" cy="2562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144222" y="4258160"/>
            <a:ext cx="285838" cy="2562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97121" y="0"/>
            <a:ext cx="696406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Lab 3: I-V characteristics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14400"/>
            <a:ext cx="1105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800" dirty="0">
                <a:solidFill>
                  <a:srgbClr val="000000"/>
                </a:solidFill>
                <a:cs typeface="DejaVu Sans" charset="0"/>
              </a:rPr>
              <a:t>		</a:t>
            </a:r>
            <a:endParaRPr lang="en-US" sz="2400" dirty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648691"/>
            <a:ext cx="4857750" cy="4400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323" y="992434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http://www.falstad.com/circuit/e-diodecurve.html</a:t>
            </a:r>
            <a:endParaRPr lang="en-US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74308" y="0"/>
            <a:ext cx="7409699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Diode I-V at low frequency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0" y="914400"/>
            <a:ext cx="4481511" cy="1295400"/>
            <a:chOff x="0" y="914400"/>
            <a:chExt cx="4481511" cy="129540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0" y="914400"/>
              <a:ext cx="1105088" cy="525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en-US" sz="2800" dirty="0">
                  <a:solidFill>
                    <a:srgbClr val="000000"/>
                  </a:solidFill>
                  <a:cs typeface="DejaVu Sans" charset="0"/>
                </a:rPr>
                <a:t>		</a:t>
              </a:r>
              <a:endParaRPr lang="en-US" sz="2400" dirty="0">
                <a:solidFill>
                  <a:srgbClr val="000000"/>
                </a:solidFill>
                <a:cs typeface="DejaVu Sans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36" y="981075"/>
              <a:ext cx="2657475" cy="12287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6550" y="14478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PN junction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6550" y="4657725"/>
            <a:ext cx="3921124" cy="2276475"/>
            <a:chOff x="336550" y="4657725"/>
            <a:chExt cx="3921124" cy="2276475"/>
          </a:xfrm>
        </p:grpSpPr>
        <p:grpSp>
          <p:nvGrpSpPr>
            <p:cNvPr id="17" name="Group 16"/>
            <p:cNvGrpSpPr/>
            <p:nvPr/>
          </p:nvGrpSpPr>
          <p:grpSpPr>
            <a:xfrm>
              <a:off x="336550" y="4657725"/>
              <a:ext cx="3921124" cy="2276475"/>
              <a:chOff x="336550" y="4657725"/>
              <a:chExt cx="3921124" cy="22764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199" y="4657725"/>
                <a:ext cx="2276475" cy="227647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36550" y="5257800"/>
                <a:ext cx="1393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Forward</a:t>
                </a:r>
                <a:r>
                  <a:rPr lang="en-US" dirty="0" smtClean="0"/>
                  <a:t> Bias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357436" y="5795962"/>
                <a:ext cx="762000" cy="519113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2895600" y="5257800"/>
              <a:ext cx="2286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019427" y="5257800"/>
              <a:ext cx="257173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2400" y="2381250"/>
            <a:ext cx="4105275" cy="2276475"/>
            <a:chOff x="152400" y="2381250"/>
            <a:chExt cx="4105275" cy="2276475"/>
          </a:xfrm>
        </p:grpSpPr>
        <p:grpSp>
          <p:nvGrpSpPr>
            <p:cNvPr id="16" name="Group 15"/>
            <p:cNvGrpSpPr/>
            <p:nvPr/>
          </p:nvGrpSpPr>
          <p:grpSpPr>
            <a:xfrm>
              <a:off x="152400" y="2381250"/>
              <a:ext cx="4105275" cy="2276475"/>
              <a:chOff x="152400" y="2381250"/>
              <a:chExt cx="4105275" cy="2276475"/>
            </a:xfrm>
          </p:grpSpPr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152400" y="2819400"/>
                <a:ext cx="184150" cy="57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200" y="2381250"/>
                <a:ext cx="2276475" cy="2276475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57200" y="3398838"/>
                <a:ext cx="1349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Reverse</a:t>
                </a:r>
                <a:r>
                  <a:rPr lang="en-US" dirty="0" smtClean="0"/>
                  <a:t> Bias</a:t>
                </a: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286000" y="3519487"/>
                <a:ext cx="762000" cy="5191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>
              <a:off x="3200400" y="2971800"/>
              <a:ext cx="228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2819400" y="2971800"/>
              <a:ext cx="25717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27313"/>
            <a:ext cx="2686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922783" y="1459013"/>
            <a:ext cx="2361224" cy="2711350"/>
            <a:chOff x="5922783" y="1459013"/>
            <a:chExt cx="2361224" cy="2711350"/>
          </a:xfrm>
        </p:grpSpPr>
        <p:sp>
          <p:nvSpPr>
            <p:cNvPr id="3" name="TextBox 2"/>
            <p:cNvSpPr txBox="1"/>
            <p:nvPr/>
          </p:nvSpPr>
          <p:spPr>
            <a:xfrm>
              <a:off x="5922783" y="1459013"/>
              <a:ext cx="23612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Bound charge between</a:t>
              </a:r>
            </a:p>
            <a:p>
              <a:r>
                <a:rPr lang="en-US" dirty="0"/>
                <a:t>m</a:t>
              </a:r>
              <a:r>
                <a:rPr lang="en-US" dirty="0" smtClean="0"/>
                <a:t>etal electrodes</a:t>
              </a:r>
            </a:p>
            <a:p>
              <a:r>
                <a:rPr lang="en-US" dirty="0" smtClean="0"/>
                <a:t>→ Capacitor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05600" y="2819400"/>
              <a:ext cx="762000" cy="1350963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10744" y="2057401"/>
              <a:ext cx="1309255" cy="323850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96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74307" y="0"/>
            <a:ext cx="7409699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Diode I-V at low frequency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383344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2133600"/>
            <a:ext cx="2427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n=2; 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25mV thermal voltage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files.ranto.webnode.com/200000042-8466e85613/resis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57800" y="5258811"/>
            <a:ext cx="1219200" cy="2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alpcentauri.info/1197090736106417905vermeil_IEC_Diode_Symbol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3500" y="5192311"/>
            <a:ext cx="914400" cy="3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4600" y="5029200"/>
            <a:ext cx="2409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forward bias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Diode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7639" y="5486400"/>
            <a:ext cx="359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922318" y="4561605"/>
            <a:ext cx="3397827" cy="488377"/>
          </a:xfrm>
          <a:custGeom>
            <a:avLst/>
            <a:gdLst>
              <a:gd name="connsiteX0" fmla="*/ 0 w 3397827"/>
              <a:gd name="connsiteY0" fmla="*/ 488377 h 488377"/>
              <a:gd name="connsiteX1" fmla="*/ 1475509 w 3397827"/>
              <a:gd name="connsiteY1" fmla="*/ 4 h 488377"/>
              <a:gd name="connsiteX2" fmla="*/ 3397827 w 3397827"/>
              <a:gd name="connsiteY2" fmla="*/ 477986 h 488377"/>
              <a:gd name="connsiteX3" fmla="*/ 3397827 w 3397827"/>
              <a:gd name="connsiteY3" fmla="*/ 477986 h 48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827" h="488377">
                <a:moveTo>
                  <a:pt x="0" y="488377"/>
                </a:moveTo>
                <a:cubicBezTo>
                  <a:pt x="454602" y="245056"/>
                  <a:pt x="909205" y="1736"/>
                  <a:pt x="1475509" y="4"/>
                </a:cubicBezTo>
                <a:cubicBezTo>
                  <a:pt x="2041813" y="-1728"/>
                  <a:pt x="3397827" y="477986"/>
                  <a:pt x="3397827" y="477986"/>
                </a:cubicBezTo>
                <a:lnTo>
                  <a:pt x="3397827" y="477986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53282" y="0"/>
            <a:ext cx="765175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Diode I-V at high frequency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918255" cy="6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4950"/>
            <a:ext cx="2686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143000"/>
            <a:ext cx="780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capacitance of the depletion layer becomes important at high frequency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08" y="2523254"/>
            <a:ext cx="1111421" cy="65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0202"/>
            <a:ext cx="4701275" cy="114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886200" y="5086290"/>
            <a:ext cx="1371600" cy="1390710"/>
            <a:chOff x="4114800" y="5086290"/>
            <a:chExt cx="1371600" cy="1390710"/>
          </a:xfrm>
        </p:grpSpPr>
        <p:pic>
          <p:nvPicPr>
            <p:cNvPr id="11" name="Picture 7" descr="http://files.ranto.webnode.com/200000042-8466e85613/resist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114800" y="5849301"/>
              <a:ext cx="1219200" cy="27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544639" y="6076890"/>
              <a:ext cx="359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191000" y="5543490"/>
              <a:ext cx="0" cy="441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257800" y="5524501"/>
              <a:ext cx="0" cy="460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191001" y="5543490"/>
              <a:ext cx="4571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724400" y="55245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48200" y="5410200"/>
              <a:ext cx="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24400" y="5410200"/>
              <a:ext cx="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233259" y="5086290"/>
              <a:ext cx="1253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 + C</a:t>
              </a:r>
              <a:r>
                <a:rPr lang="en-US" sz="2000" i="1" baseline="-250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>
            <a:off x="2803604" y="4197927"/>
            <a:ext cx="1158796" cy="1122218"/>
          </a:xfrm>
          <a:custGeom>
            <a:avLst/>
            <a:gdLst>
              <a:gd name="connsiteX0" fmla="*/ 1383932 w 1383932"/>
              <a:gd name="connsiteY0" fmla="*/ 1122218 h 1122218"/>
              <a:gd name="connsiteX1" fmla="*/ 220151 w 1383932"/>
              <a:gd name="connsiteY1" fmla="*/ 706582 h 1122218"/>
              <a:gd name="connsiteX2" fmla="*/ 1941 w 1383932"/>
              <a:gd name="connsiteY2" fmla="*/ 0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3932" h="1122218">
                <a:moveTo>
                  <a:pt x="1383932" y="1122218"/>
                </a:moveTo>
                <a:cubicBezTo>
                  <a:pt x="917207" y="1007918"/>
                  <a:pt x="450483" y="893618"/>
                  <a:pt x="220151" y="706582"/>
                </a:cubicBezTo>
                <a:cubicBezTo>
                  <a:pt x="-10181" y="519546"/>
                  <a:pt x="-4120" y="259773"/>
                  <a:pt x="1941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060373" y="4156364"/>
            <a:ext cx="394885" cy="997527"/>
          </a:xfrm>
          <a:custGeom>
            <a:avLst/>
            <a:gdLst>
              <a:gd name="connsiteX0" fmla="*/ 0 w 394885"/>
              <a:gd name="connsiteY0" fmla="*/ 997527 h 997527"/>
              <a:gd name="connsiteX1" fmla="*/ 332509 w 394885"/>
              <a:gd name="connsiteY1" fmla="*/ 519545 h 997527"/>
              <a:gd name="connsiteX2" fmla="*/ 394854 w 394885"/>
              <a:gd name="connsiteY2" fmla="*/ 0 h 997527"/>
              <a:gd name="connsiteX3" fmla="*/ 394854 w 394885"/>
              <a:gd name="connsiteY3" fmla="*/ 0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885" h="997527">
                <a:moveTo>
                  <a:pt x="0" y="997527"/>
                </a:moveTo>
                <a:cubicBezTo>
                  <a:pt x="133350" y="841663"/>
                  <a:pt x="266700" y="685799"/>
                  <a:pt x="332509" y="519545"/>
                </a:cubicBezTo>
                <a:cubicBezTo>
                  <a:pt x="398318" y="353291"/>
                  <a:pt x="394854" y="0"/>
                  <a:pt x="394854" y="0"/>
                </a:cubicBezTo>
                <a:lnTo>
                  <a:pt x="394854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83418" y="5286345"/>
            <a:ext cx="2536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dimension: 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 * current = charge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C = Q/V makes sense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62500" y="4197927"/>
            <a:ext cx="1320918" cy="12122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43600" y="2523254"/>
            <a:ext cx="304800" cy="32529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53282" y="0"/>
            <a:ext cx="765175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Diode I-V at high frequency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619" y="2379604"/>
            <a:ext cx="4701275" cy="114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2007819" y="4115692"/>
            <a:ext cx="1371600" cy="1390710"/>
            <a:chOff x="4114800" y="5086290"/>
            <a:chExt cx="1371600" cy="1390710"/>
          </a:xfrm>
        </p:grpSpPr>
        <p:pic>
          <p:nvPicPr>
            <p:cNvPr id="11" name="Picture 7" descr="http://files.ranto.webnode.com/200000042-8466e85613/resisto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114800" y="5849301"/>
              <a:ext cx="1219200" cy="27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544639" y="6076890"/>
              <a:ext cx="359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191000" y="5543490"/>
              <a:ext cx="0" cy="441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257800" y="5524501"/>
              <a:ext cx="0" cy="460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191001" y="5543490"/>
              <a:ext cx="4571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724400" y="55245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48200" y="5410200"/>
              <a:ext cx="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24400" y="5410200"/>
              <a:ext cx="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233259" y="5086290"/>
              <a:ext cx="1253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 + C</a:t>
              </a:r>
              <a:r>
                <a:rPr lang="en-US" sz="2000" i="1" baseline="-250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>
            <a:off x="925223" y="3227329"/>
            <a:ext cx="1158796" cy="1122218"/>
          </a:xfrm>
          <a:custGeom>
            <a:avLst/>
            <a:gdLst>
              <a:gd name="connsiteX0" fmla="*/ 1383932 w 1383932"/>
              <a:gd name="connsiteY0" fmla="*/ 1122218 h 1122218"/>
              <a:gd name="connsiteX1" fmla="*/ 220151 w 1383932"/>
              <a:gd name="connsiteY1" fmla="*/ 706582 h 1122218"/>
              <a:gd name="connsiteX2" fmla="*/ 1941 w 1383932"/>
              <a:gd name="connsiteY2" fmla="*/ 0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3932" h="1122218">
                <a:moveTo>
                  <a:pt x="1383932" y="1122218"/>
                </a:moveTo>
                <a:cubicBezTo>
                  <a:pt x="917207" y="1007918"/>
                  <a:pt x="450483" y="893618"/>
                  <a:pt x="220151" y="706582"/>
                </a:cubicBezTo>
                <a:cubicBezTo>
                  <a:pt x="-10181" y="519546"/>
                  <a:pt x="-4120" y="259773"/>
                  <a:pt x="1941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181992" y="3185766"/>
            <a:ext cx="394885" cy="997527"/>
          </a:xfrm>
          <a:custGeom>
            <a:avLst/>
            <a:gdLst>
              <a:gd name="connsiteX0" fmla="*/ 0 w 394885"/>
              <a:gd name="connsiteY0" fmla="*/ 997527 h 997527"/>
              <a:gd name="connsiteX1" fmla="*/ 332509 w 394885"/>
              <a:gd name="connsiteY1" fmla="*/ 519545 h 997527"/>
              <a:gd name="connsiteX2" fmla="*/ 394854 w 394885"/>
              <a:gd name="connsiteY2" fmla="*/ 0 h 997527"/>
              <a:gd name="connsiteX3" fmla="*/ 394854 w 394885"/>
              <a:gd name="connsiteY3" fmla="*/ 0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885" h="997527">
                <a:moveTo>
                  <a:pt x="0" y="997527"/>
                </a:moveTo>
                <a:cubicBezTo>
                  <a:pt x="133350" y="841663"/>
                  <a:pt x="266700" y="685799"/>
                  <a:pt x="332509" y="519545"/>
                </a:cubicBezTo>
                <a:cubicBezTo>
                  <a:pt x="398318" y="353291"/>
                  <a:pt x="394854" y="0"/>
                  <a:pt x="394854" y="0"/>
                </a:cubicBezTo>
                <a:lnTo>
                  <a:pt x="394854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8281" y="1102272"/>
            <a:ext cx="5449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Different capacitance in Forward and Reverse bias: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84067" y="1762991"/>
            <a:ext cx="2072257" cy="1787180"/>
            <a:chOff x="1905000" y="1578582"/>
            <a:chExt cx="2072257" cy="1787180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2484400" y="1578582"/>
              <a:ext cx="42258" cy="1774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905000" y="2971800"/>
              <a:ext cx="20722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1922318" y="1766243"/>
              <a:ext cx="1452216" cy="1226723"/>
            </a:xfrm>
            <a:custGeom>
              <a:avLst/>
              <a:gdLst>
                <a:gd name="connsiteX0" fmla="*/ 0 w 1452216"/>
                <a:gd name="connsiteY0" fmla="*/ 1195166 h 1226723"/>
                <a:gd name="connsiteX1" fmla="*/ 1049482 w 1452216"/>
                <a:gd name="connsiteY1" fmla="*/ 1195166 h 1226723"/>
                <a:gd name="connsiteX2" fmla="*/ 1080655 w 1452216"/>
                <a:gd name="connsiteY2" fmla="*/ 1195166 h 1226723"/>
                <a:gd name="connsiteX3" fmla="*/ 1392382 w 1452216"/>
                <a:gd name="connsiteY3" fmla="*/ 769139 h 1226723"/>
                <a:gd name="connsiteX4" fmla="*/ 1444337 w 1452216"/>
                <a:gd name="connsiteY4" fmla="*/ 212 h 1226723"/>
                <a:gd name="connsiteX5" fmla="*/ 1288473 w 1452216"/>
                <a:gd name="connsiteY5" fmla="*/ 696402 h 1226723"/>
                <a:gd name="connsiteX6" fmla="*/ 945573 w 1452216"/>
                <a:gd name="connsiteY6" fmla="*/ 1195166 h 122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216" h="1226723">
                  <a:moveTo>
                    <a:pt x="0" y="1195166"/>
                  </a:moveTo>
                  <a:lnTo>
                    <a:pt x="1049482" y="1195166"/>
                  </a:lnTo>
                  <a:cubicBezTo>
                    <a:pt x="1229591" y="1195166"/>
                    <a:pt x="1023505" y="1266171"/>
                    <a:pt x="1080655" y="1195166"/>
                  </a:cubicBezTo>
                  <a:cubicBezTo>
                    <a:pt x="1137805" y="1124161"/>
                    <a:pt x="1331768" y="968298"/>
                    <a:pt x="1392382" y="769139"/>
                  </a:cubicBezTo>
                  <a:cubicBezTo>
                    <a:pt x="1452996" y="569980"/>
                    <a:pt x="1461655" y="12335"/>
                    <a:pt x="1444337" y="212"/>
                  </a:cubicBezTo>
                  <a:cubicBezTo>
                    <a:pt x="1427019" y="-11911"/>
                    <a:pt x="1371600" y="497243"/>
                    <a:pt x="1288473" y="696402"/>
                  </a:cubicBezTo>
                  <a:cubicBezTo>
                    <a:pt x="1205346" y="895561"/>
                    <a:pt x="1075459" y="1045363"/>
                    <a:pt x="945573" y="119516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0" y="175260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34822" y="299643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36021" y="4172154"/>
            <a:ext cx="2085258" cy="1797955"/>
            <a:chOff x="5382342" y="1578582"/>
            <a:chExt cx="2085258" cy="1797955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5974743" y="1578582"/>
              <a:ext cx="42258" cy="1774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395343" y="2971800"/>
              <a:ext cx="20722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858000" y="300720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81990" y="1771011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82342" y="1868398"/>
              <a:ext cx="1319987" cy="1184391"/>
            </a:xfrm>
            <a:custGeom>
              <a:avLst/>
              <a:gdLst>
                <a:gd name="connsiteX0" fmla="*/ 149 w 1319987"/>
                <a:gd name="connsiteY0" fmla="*/ 1103402 h 1184391"/>
                <a:gd name="connsiteX1" fmla="*/ 769076 w 1319987"/>
                <a:gd name="connsiteY1" fmla="*/ 1155357 h 1184391"/>
                <a:gd name="connsiteX2" fmla="*/ 1132758 w 1319987"/>
                <a:gd name="connsiteY2" fmla="*/ 1072229 h 1184391"/>
                <a:gd name="connsiteX3" fmla="*/ 1319794 w 1319987"/>
                <a:gd name="connsiteY3" fmla="*/ 1966 h 1184391"/>
                <a:gd name="connsiteX4" fmla="*/ 1101585 w 1319987"/>
                <a:gd name="connsiteY4" fmla="*/ 812457 h 1184391"/>
                <a:gd name="connsiteX5" fmla="*/ 706731 w 1319987"/>
                <a:gd name="connsiteY5" fmla="*/ 1020275 h 1184391"/>
                <a:gd name="connsiteX6" fmla="*/ 149 w 1319987"/>
                <a:gd name="connsiteY6" fmla="*/ 1103402 h 11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987" h="1184391">
                  <a:moveTo>
                    <a:pt x="149" y="1103402"/>
                  </a:moveTo>
                  <a:cubicBezTo>
                    <a:pt x="10540" y="1125916"/>
                    <a:pt x="580308" y="1160552"/>
                    <a:pt x="769076" y="1155357"/>
                  </a:cubicBezTo>
                  <a:cubicBezTo>
                    <a:pt x="957844" y="1150162"/>
                    <a:pt x="1040972" y="1264461"/>
                    <a:pt x="1132758" y="1072229"/>
                  </a:cubicBezTo>
                  <a:cubicBezTo>
                    <a:pt x="1224544" y="879997"/>
                    <a:pt x="1324989" y="45261"/>
                    <a:pt x="1319794" y="1966"/>
                  </a:cubicBezTo>
                  <a:cubicBezTo>
                    <a:pt x="1314599" y="-41329"/>
                    <a:pt x="1203762" y="642739"/>
                    <a:pt x="1101585" y="812457"/>
                  </a:cubicBezTo>
                  <a:cubicBezTo>
                    <a:pt x="999408" y="982175"/>
                    <a:pt x="888572" y="975248"/>
                    <a:pt x="706731" y="1020275"/>
                  </a:cubicBezTo>
                  <a:cubicBezTo>
                    <a:pt x="524890" y="1065302"/>
                    <a:pt x="-10242" y="1080888"/>
                    <a:pt x="149" y="110340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36466" y="265702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kHz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95273" y="401169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 kHz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7658" y="2952403"/>
            <a:ext cx="179761" cy="27492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8" name="Straight Connector 2047"/>
          <p:cNvCxnSpPr/>
          <p:nvPr/>
        </p:nvCxnSpPr>
        <p:spPr>
          <a:xfrm>
            <a:off x="2617419" y="3156209"/>
            <a:ext cx="2106981" cy="8554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Arrow Connector 2051"/>
          <p:cNvCxnSpPr/>
          <p:nvPr/>
        </p:nvCxnSpPr>
        <p:spPr>
          <a:xfrm flipV="1">
            <a:off x="4724400" y="3026359"/>
            <a:ext cx="970873" cy="9853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Arrow Connector 2053"/>
          <p:cNvCxnSpPr>
            <a:endCxn id="39" idx="1"/>
          </p:cNvCxnSpPr>
          <p:nvPr/>
        </p:nvCxnSpPr>
        <p:spPr>
          <a:xfrm>
            <a:off x="4724400" y="4011693"/>
            <a:ext cx="970873" cy="1846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Box 2054"/>
          <p:cNvSpPr txBox="1"/>
          <p:nvPr/>
        </p:nvSpPr>
        <p:spPr>
          <a:xfrm>
            <a:off x="76200" y="5486400"/>
            <a:ext cx="7046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Different transit times of charge across the depletion barrier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(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+C</a:t>
            </a:r>
            <a:r>
              <a:rPr lang="en-US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determine a time constant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 As frequency of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changes, the time constant causes delayed response.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25410" y="0"/>
            <a:ext cx="7507481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IN" sz="4800" dirty="0" smtClean="0">
                <a:solidFill>
                  <a:srgbClr val="000000"/>
                </a:solidFill>
                <a:cs typeface="DejaVu Sans" charset="0"/>
              </a:rPr>
              <a:t>Resistor I-V characteristics</a:t>
            </a:r>
            <a:endParaRPr lang="en-IN" sz="48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14400"/>
            <a:ext cx="1105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800" dirty="0">
                <a:solidFill>
                  <a:srgbClr val="000000"/>
                </a:solidFill>
                <a:cs typeface="DejaVu Sans" charset="0"/>
              </a:rPr>
              <a:t>		</a:t>
            </a:r>
            <a:endParaRPr lang="en-US" sz="240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88758" y="2816321"/>
            <a:ext cx="285838" cy="2562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99941" y="1569033"/>
            <a:ext cx="5885856" cy="3300730"/>
            <a:chOff x="-79375" y="0"/>
            <a:chExt cx="5882640" cy="3304540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-79375" y="78740"/>
              <a:ext cx="5882640" cy="3225800"/>
              <a:chOff x="942" y="5688"/>
              <a:chExt cx="9264" cy="508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7" y="7952"/>
                <a:ext cx="260" cy="10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5" y="7565"/>
                <a:ext cx="402" cy="4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417" y="10248"/>
                <a:ext cx="5044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50" dirty="0" smtClean="0">
                    <a:solidFill>
                      <a:srgbClr val="C00000"/>
                    </a:solidFill>
                    <a:latin typeface="Times New Roman"/>
                    <a:ea typeface="Andale Sans UI"/>
                  </a:rPr>
                  <a:t>Resistor as part X whose value is to be determined from slope of  I/V </a:t>
                </a:r>
                <a:r>
                  <a:rPr lang="en-US" sz="1200" b="1" u="sng" kern="50" dirty="0" smtClean="0">
                    <a:solidFill>
                      <a:srgbClr val="C00000"/>
                    </a:solidFill>
                    <a:latin typeface="Times New Roman"/>
                    <a:ea typeface="Andale Sans UI"/>
                  </a:rPr>
                  <a:t>assuming</a:t>
                </a:r>
                <a:r>
                  <a:rPr lang="en-US" sz="1200" b="1" kern="50" dirty="0" smtClean="0">
                    <a:solidFill>
                      <a:srgbClr val="C00000"/>
                    </a:solidFill>
                    <a:latin typeface="Times New Roman"/>
                    <a:ea typeface="Andale Sans UI"/>
                  </a:rPr>
                  <a:t> V=I*R</a:t>
                </a:r>
                <a:endParaRPr lang="en-US" sz="1200" b="1" u="sng" kern="50" dirty="0">
                  <a:solidFill>
                    <a:srgbClr val="C00000"/>
                  </a:solidFill>
                  <a:effectLst/>
                  <a:latin typeface="Times New Roman"/>
                  <a:ea typeface="Andale Sans UI"/>
                </a:endParaRPr>
              </a:p>
            </p:txBody>
          </p:sp>
          <p:cxnSp>
            <p:nvCxnSpPr>
              <p:cNvPr id="17" name="Line 5"/>
              <p:cNvCxnSpPr/>
              <p:nvPr/>
            </p:nvCxnSpPr>
            <p:spPr bwMode="auto">
              <a:xfrm>
                <a:off x="2677" y="6078"/>
                <a:ext cx="0" cy="10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Line 6"/>
              <p:cNvCxnSpPr/>
              <p:nvPr/>
            </p:nvCxnSpPr>
            <p:spPr bwMode="auto">
              <a:xfrm>
                <a:off x="2677" y="7703"/>
                <a:ext cx="0" cy="1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Line 7"/>
              <p:cNvCxnSpPr/>
              <p:nvPr/>
            </p:nvCxnSpPr>
            <p:spPr bwMode="auto">
              <a:xfrm>
                <a:off x="2677" y="6078"/>
                <a:ext cx="24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Line 8"/>
              <p:cNvCxnSpPr/>
              <p:nvPr/>
            </p:nvCxnSpPr>
            <p:spPr bwMode="auto">
              <a:xfrm>
                <a:off x="2677" y="9344"/>
                <a:ext cx="24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Line 10"/>
              <p:cNvCxnSpPr/>
              <p:nvPr/>
            </p:nvCxnSpPr>
            <p:spPr bwMode="auto">
              <a:xfrm>
                <a:off x="5147" y="6078"/>
                <a:ext cx="0" cy="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2352" y="7118"/>
                <a:ext cx="650" cy="585"/>
                <a:chOff x="1218" y="1637"/>
                <a:chExt cx="649" cy="584"/>
              </a:xfrm>
            </p:grpSpPr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1218" y="1637"/>
                  <a:ext cx="649" cy="584"/>
                </a:xfrm>
                <a:prstGeom prst="ellipse">
                  <a:avLst/>
                </a:prstGeom>
                <a:solidFill>
                  <a:srgbClr val="CC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0"/>
                <p:cNvSpPr>
                  <a:spLocks noChangeArrowheads="1"/>
                </p:cNvSpPr>
                <p:nvPr/>
              </p:nvSpPr>
              <p:spPr bwMode="auto">
                <a:xfrm>
                  <a:off x="1283" y="1872"/>
                  <a:ext cx="514" cy="153"/>
                </a:xfrm>
                <a:custGeom>
                  <a:avLst/>
                  <a:gdLst>
                    <a:gd name="T0" fmla="*/ 0 w 516"/>
                    <a:gd name="T1" fmla="*/ 401 h 634"/>
                    <a:gd name="T2" fmla="*/ 515 w 516"/>
                    <a:gd name="T3" fmla="*/ 334 h 634"/>
                    <a:gd name="T4" fmla="*/ 470 w 516"/>
                    <a:gd name="T5" fmla="*/ 307 h 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6" h="634">
                      <a:moveTo>
                        <a:pt x="0" y="401"/>
                      </a:moveTo>
                      <a:cubicBezTo>
                        <a:pt x="57" y="0"/>
                        <a:pt x="257" y="633"/>
                        <a:pt x="515" y="334"/>
                      </a:cubicBezTo>
                      <a:lnTo>
                        <a:pt x="470" y="30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942" y="6128"/>
                <a:ext cx="1712" cy="3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Function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Generator: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Sine wave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i="1" kern="50" dirty="0">
                    <a:effectLst/>
                    <a:latin typeface="Times New Roman"/>
                    <a:ea typeface="Andale Sans UI"/>
                  </a:rPr>
                  <a:t>voltage</a:t>
                </a:r>
                <a:endParaRPr lang="en-US" sz="1200" kern="50" dirty="0">
                  <a:effectLst/>
                  <a:latin typeface="Times New Roman"/>
                  <a:ea typeface="Andale Sans UI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 smtClean="0">
                    <a:effectLst/>
                    <a:latin typeface="Times New Roman"/>
                    <a:ea typeface="Andale Sans UI"/>
                  </a:rPr>
                  <a:t>Use </a:t>
                </a:r>
                <a:r>
                  <a:rPr lang="en-US" sz="1200" i="1" kern="50" dirty="0">
                    <a:effectLst/>
                    <a:latin typeface="Times New Roman"/>
                    <a:ea typeface="Andale Sans UI"/>
                  </a:rPr>
                  <a:t>differential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 signal (</a:t>
                </a:r>
                <a:r>
                  <a:rPr lang="en-US" sz="1200" kern="50" dirty="0" err="1">
                    <a:effectLst/>
                    <a:latin typeface="Times New Roman"/>
                    <a:ea typeface="Andale Sans UI"/>
                  </a:rPr>
                  <a:t>rd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/</a:t>
                </a:r>
                <a:r>
                  <a:rPr lang="en-US" sz="1200" kern="50" dirty="0" err="1">
                    <a:effectLst/>
                    <a:latin typeface="Times New Roman"/>
                    <a:ea typeface="Andale Sans UI"/>
                  </a:rPr>
                  <a:t>wht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) on red cable from back of unit.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 </a:t>
                </a: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847" y="6370"/>
                <a:ext cx="123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i="1" kern="50" dirty="0" err="1" smtClean="0">
                    <a:latin typeface="Times New Roman"/>
                    <a:ea typeface="Andale Sans UI"/>
                  </a:rPr>
                  <a:t>R</a:t>
                </a:r>
                <a:r>
                  <a:rPr lang="en-US" sz="1200" i="1" kern="50" baseline="-25000" dirty="0" err="1" smtClean="0">
                    <a:latin typeface="Times New Roman"/>
                    <a:ea typeface="Andale Sans UI"/>
                  </a:rPr>
                  <a:t>unknown</a:t>
                </a:r>
                <a:endParaRPr lang="en-US" sz="1200" i="1" kern="50" dirty="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3542" y="8212"/>
                <a:ext cx="1396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R</a:t>
                </a:r>
                <a:r>
                  <a:rPr lang="en-US" sz="1200" kern="50" baseline="-25000">
                    <a:effectLst/>
                    <a:latin typeface="Times New Roman"/>
                    <a:ea typeface="Andale Sans UI"/>
                  </a:rPr>
                  <a:t>ref</a:t>
                </a: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 = 1000 Ω</a:t>
                </a:r>
              </a:p>
            </p:txBody>
          </p:sp>
          <p:cxnSp>
            <p:nvCxnSpPr>
              <p:cNvPr id="27" name="Line 19"/>
              <p:cNvCxnSpPr/>
              <p:nvPr/>
            </p:nvCxnSpPr>
            <p:spPr bwMode="auto">
              <a:xfrm>
                <a:off x="5147" y="7573"/>
                <a:ext cx="2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Line 20"/>
              <p:cNvCxnSpPr/>
              <p:nvPr/>
            </p:nvCxnSpPr>
            <p:spPr bwMode="auto">
              <a:xfrm>
                <a:off x="5147" y="6078"/>
                <a:ext cx="2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7292" y="6013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+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7292" y="7101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-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7292" y="8855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+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7292" y="7555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-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2482" y="6663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+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2482" y="7573"/>
                <a:ext cx="84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50">
                    <a:effectLst/>
                    <a:latin typeface="Times New Roman"/>
                    <a:ea typeface="Andale Sans UI"/>
                  </a:rPr>
                  <a:t>-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8260" y="6559"/>
                <a:ext cx="182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To DSO Channel  1abelled '1'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8302" y="8577"/>
                <a:ext cx="1904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To DSO Channel </a:t>
                </a:r>
                <a:r>
                  <a:rPr lang="en-US" sz="1200" kern="50" dirty="0" err="1">
                    <a:effectLst/>
                    <a:latin typeface="Times New Roman"/>
                    <a:ea typeface="Andale Sans UI"/>
                  </a:rPr>
                  <a:t>labelled</a:t>
                </a:r>
                <a:r>
                  <a:rPr lang="en-US" sz="1200" kern="50" dirty="0">
                    <a:effectLst/>
                    <a:latin typeface="Times New Roman"/>
                    <a:ea typeface="Andale Sans UI"/>
                  </a:rPr>
                  <a:t> '2'</a:t>
                </a:r>
              </a:p>
            </p:txBody>
          </p:sp>
          <p:cxnSp>
            <p:nvCxnSpPr>
              <p:cNvPr id="37" name="Line 29"/>
              <p:cNvCxnSpPr/>
              <p:nvPr/>
            </p:nvCxnSpPr>
            <p:spPr bwMode="auto">
              <a:xfrm>
                <a:off x="8007" y="7573"/>
                <a:ext cx="3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Line 30"/>
              <p:cNvCxnSpPr/>
              <p:nvPr/>
            </p:nvCxnSpPr>
            <p:spPr bwMode="auto">
              <a:xfrm>
                <a:off x="8395" y="7573"/>
                <a:ext cx="19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Line 31"/>
              <p:cNvCxnSpPr/>
              <p:nvPr/>
            </p:nvCxnSpPr>
            <p:spPr bwMode="auto">
              <a:xfrm>
                <a:off x="8592" y="7573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Line 32"/>
              <p:cNvCxnSpPr/>
              <p:nvPr/>
            </p:nvCxnSpPr>
            <p:spPr bwMode="auto">
              <a:xfrm>
                <a:off x="5147" y="9344"/>
                <a:ext cx="2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Line 34"/>
              <p:cNvCxnSpPr/>
              <p:nvPr/>
            </p:nvCxnSpPr>
            <p:spPr bwMode="auto">
              <a:xfrm flipH="1">
                <a:off x="7994" y="5688"/>
                <a:ext cx="13" cy="475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Line 35"/>
              <p:cNvCxnSpPr/>
              <p:nvPr/>
            </p:nvCxnSpPr>
            <p:spPr bwMode="auto">
              <a:xfrm>
                <a:off x="8064" y="10445"/>
                <a:ext cx="1690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Line 36"/>
              <p:cNvCxnSpPr/>
              <p:nvPr/>
            </p:nvCxnSpPr>
            <p:spPr bwMode="auto">
              <a:xfrm>
                <a:off x="8022" y="5688"/>
                <a:ext cx="1690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8386" y="9865"/>
                <a:ext cx="123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50">
                    <a:effectLst/>
                    <a:latin typeface="Times New Roman"/>
                    <a:ea typeface="Andale Sans UI"/>
                  </a:rPr>
                  <a:t>DSO</a:t>
                </a:r>
              </a:p>
            </p:txBody>
          </p:sp>
          <p:cxnSp>
            <p:nvCxnSpPr>
              <p:cNvPr id="45" name="Line 44"/>
              <p:cNvCxnSpPr/>
              <p:nvPr/>
            </p:nvCxnSpPr>
            <p:spPr bwMode="auto">
              <a:xfrm>
                <a:off x="5152" y="7052"/>
                <a:ext cx="0" cy="9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Line 45"/>
              <p:cNvCxnSpPr/>
              <p:nvPr/>
            </p:nvCxnSpPr>
            <p:spPr bwMode="auto">
              <a:xfrm>
                <a:off x="5152" y="8937"/>
                <a:ext cx="0" cy="4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Line 48"/>
              <p:cNvCxnSpPr/>
              <p:nvPr/>
            </p:nvCxnSpPr>
            <p:spPr bwMode="auto">
              <a:xfrm>
                <a:off x="3270" y="6060"/>
                <a:ext cx="10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5342" y="7589"/>
                <a:ext cx="44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ctr" anchorCtr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i="1" kern="50">
                    <a:effectLst/>
                    <a:latin typeface="Times New Roman"/>
                    <a:ea typeface="Andale Sans UI"/>
                  </a:rPr>
                  <a:t>A</a:t>
                </a:r>
                <a:endParaRPr lang="en-US" sz="1200" kern="50">
                  <a:effectLst/>
                  <a:latin typeface="Times New Roman"/>
                  <a:ea typeface="Andale Sans UI"/>
                </a:endParaRPr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5100" y="7500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590800" y="0"/>
              <a:ext cx="2794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kern="50">
                  <a:effectLst/>
                  <a:latin typeface="Times New Roman"/>
                  <a:ea typeface="Andale Sans UI"/>
                </a:rPr>
                <a:t>B</a:t>
              </a:r>
              <a:r>
                <a:rPr lang="en-US" sz="1800" i="1" kern="50" baseline="-25000">
                  <a:effectLst/>
                  <a:latin typeface="Times New Roman"/>
                  <a:ea typeface="Andale Sans UI"/>
                </a:rPr>
                <a:t>X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600325" y="2409825"/>
              <a:ext cx="2794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kern="50">
                  <a:effectLst/>
                  <a:latin typeface="Times New Roman"/>
                  <a:ea typeface="Andale Sans UI"/>
                </a:rPr>
                <a:t>B</a:t>
              </a:r>
              <a:r>
                <a:rPr lang="en-US" sz="1800" i="1" kern="50" baseline="-25000">
                  <a:effectLst/>
                  <a:latin typeface="Times New Roman"/>
                  <a:ea typeface="Andale Sans UI"/>
                </a:rPr>
                <a:t>R</a:t>
              </a:r>
              <a:endParaRPr lang="en-US" sz="1200" kern="50">
                <a:effectLst/>
                <a:latin typeface="Times New Roman"/>
                <a:ea typeface="Andale Sans UI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68044" y="1524000"/>
            <a:ext cx="901599" cy="1617381"/>
            <a:chOff x="3268044" y="1955278"/>
            <a:chExt cx="901599" cy="1617381"/>
          </a:xfrm>
        </p:grpSpPr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3875593" y="3048000"/>
              <a:ext cx="279553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kern="50" dirty="0" smtClean="0">
                  <a:solidFill>
                    <a:srgbClr val="FF0000"/>
                  </a:solidFill>
                  <a:effectLst/>
                  <a:latin typeface="Times New Roman"/>
                  <a:ea typeface="Andale Sans UI"/>
                </a:rPr>
                <a:t>I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4148540" y="3065246"/>
              <a:ext cx="21103" cy="5074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268044" y="1955278"/>
              <a:ext cx="279553" cy="32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ctr" anchorCtr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kern="50" dirty="0" smtClean="0">
                  <a:solidFill>
                    <a:srgbClr val="FF0000"/>
                  </a:solidFill>
                  <a:effectLst/>
                  <a:latin typeface="Times New Roman"/>
                  <a:ea typeface="Andale Sans UI"/>
                </a:rPr>
                <a:t>I</a:t>
              </a:r>
              <a:r>
                <a:rPr lang="en-US" sz="1800" i="1" kern="50" dirty="0" smtClean="0">
                  <a:effectLst/>
                  <a:latin typeface="Times New Roman"/>
                  <a:ea typeface="Andale Sans UI"/>
                </a:rPr>
                <a:t> </a:t>
              </a:r>
              <a:endParaRPr lang="en-US" sz="1200" kern="50" dirty="0">
                <a:effectLst/>
                <a:latin typeface="Times New Roman"/>
                <a:ea typeface="Andale Sans UI"/>
              </a:endParaRPr>
            </a:p>
          </p:txBody>
        </p:sp>
      </p:grpSp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7122"/>
            <a:ext cx="165190" cy="6437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6235" y="5257800"/>
            <a:ext cx="710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schematic works fine at low frequency when the resistor behaves like</a:t>
            </a:r>
            <a:br>
              <a:rPr lang="en-US" dirty="0" smtClean="0"/>
            </a:br>
            <a:r>
              <a:rPr lang="en-US" dirty="0" smtClean="0"/>
              <a:t>an ‘ideal’ resistor.</a:t>
            </a:r>
          </a:p>
        </p:txBody>
      </p:sp>
    </p:spTree>
    <p:extLst>
      <p:ext uri="{BB962C8B-B14F-4D97-AF65-F5344CB8AC3E}">
        <p14:creationId xmlns:p14="http://schemas.microsoft.com/office/powerpoint/2010/main" val="8696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628</Words>
  <Application>Microsoft Office PowerPoint</Application>
  <PresentationFormat>On-screen Show (4:3)</PresentationFormat>
  <Paragraphs>207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Pradeep</dc:creator>
  <cp:lastModifiedBy>Pradeep</cp:lastModifiedBy>
  <cp:revision>68</cp:revision>
  <dcterms:created xsi:type="dcterms:W3CDTF">2006-08-16T00:00:00Z</dcterms:created>
  <dcterms:modified xsi:type="dcterms:W3CDTF">2013-09-17T12:21:13Z</dcterms:modified>
</cp:coreProperties>
</file>