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5" r:id="rId2"/>
    <p:sldId id="276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710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0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7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0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E5598B-9555-4F1A-9E3B-81A4D1164989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43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A8D708-162F-4EDC-807A-E8FAC8A3647F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86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64A0FC-5193-43B3-BCDB-75F470F6DCE2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92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EA0405-34B3-4AD9-B10C-7D73F29B759A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87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F00D04-85C2-49E1-A824-052E147240D3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75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A9FDB4-6750-4164-B0D6-BEFC85C6D75A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115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4A1A12-FC08-4581-AD55-069D2EFD7701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6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EC60A3-0366-4DE6-831D-DD66F260A0FF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92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90021E-2128-430D-A053-F922CE31B9B2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66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6A4B1B-0C4B-4768-AC51-6E05AF24EC25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54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8247F2-148E-4739-8C62-A281637AB574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207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I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29FCEE1-EEC1-4309-8C29-CF69E18E068C}" type="slidenum">
              <a:rPr lang="en-IN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013" cy="2163762"/>
          </a:xfrm>
        </p:spPr>
        <p:txBody>
          <a:bodyPr/>
          <a:lstStyle/>
          <a:p>
            <a:r>
              <a:rPr lang="en-US" sz="4800" u="sng" dirty="0" smtClean="0"/>
              <a:t>EP315</a:t>
            </a:r>
            <a:r>
              <a:rPr lang="en-US" sz="4800" u="sng" dirty="0"/>
              <a:t/>
            </a:r>
            <a:br>
              <a:rPr lang="en-US" sz="4800" u="sng" dirty="0"/>
            </a:br>
            <a:r>
              <a:rPr lang="en-US" sz="4800" dirty="0"/>
              <a:t>Microprocessors</a:t>
            </a:r>
          </a:p>
        </p:txBody>
      </p:sp>
      <p:pic>
        <p:nvPicPr>
          <p:cNvPr id="41988" name="Picture 4" descr="jailbreak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guim.co.uk/sys-images/Guardian/Pix/pictures/2009/5/13/1242242755315/Pentium-Chip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9701"/>
          <a:stretch/>
        </p:blipFill>
        <p:spPr bwMode="auto">
          <a:xfrm>
            <a:off x="2634870" y="2898300"/>
            <a:ext cx="357571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oqwYUBmcUs_vvS5dBeTGbfGzgVuoHzx9GA-UuPRLxj5Fv2p3CeQoavo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94103"/>
            <a:ext cx="1333784" cy="13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PEBAPDw8QFA8RGBAPEBAQDQ8QFBQQFBUWFxcRFhgYHSggGBolGxQUIjghJiktLi4uFx8zODMuNygtLysBCgoKDg0OGxAQGi0mICQtLCw0MCwsLCwtNCwwLCwsLCwsLCwsLCwsLCwsLCwsLCwsLCwsLCwsLCwsLCwsLCwsLP/AABEIAOEA4QMBEQACEQEDEQH/xAAcAAEAAQUBAQAAAAAAAAAAAAAABwECAwQGBQj/xABMEAABAwIACAcJDQgCAwEAAAABAAIDBBEFBhIhMUFRYQcTIjJxgZE1VGJyoaKxstEUFhcjM0JSc4KSk7PSFSQ0Q1N0g8ElY6PC8ET/xAAaAQEAAgMBAAAAAAAAAAAAAAAAAQUCAwQG/8QAMhEBAAIBAgMECQQCAwAAAAAAAAECAwQREiExFDNBUgUTIlFhcYGRoRUysfBCgiM0wf/aAAwDAQACEQMRAD8AnFAQEBAQEBAQUJsg57CmOtJT3HHcY8fMgHGZ9hdzR1lc2TWYsfWfs021FK+LlcIcJ0huKemY0anSvMh+62wH3iuG/pOf8K/dzW1k/wCMPAq8da2X/wDQWjZGyNnltfyrmtr80+OzVOoyT4vLmwrUP59TUO8aolPkylonUZJ62n7tU3tPjP3aj3F3OJPTn9K1zaZ6yjeRpI0ZujMkWmPE3bMWEp2cyonb4s8rfQVsjPkjpafunjt75+706XHGti0VT3DZIGSesL+Vbq67NXxbI1GSPF7tBwmTNsJ4IpBrMbnRO6bHKB8i6aek7f5V+zdXV28YdTgzHyknsHSGFx1TgNb98Et7Su3HrcN/Hb5uiupx2+HzdNHIHAOaQWnOCCCCNoIXXE7t65AQEBAQEBAQEBAQEBAQEFHOABJIAGckmwA2oOLw/wAIcMN2UoE0gzZd7RA9Ol/Vm3rgz6+lOVecuXJqqxyrzR7hjGGorCePmcWH+W3kRj7I09d1VZdVkydZ5e5xXy2v1l5mSubdrVDVG4uyU3FclRuGSm4ZKbhkpuKZKbihap3FuSp3G7grDE9Ib08z2ay0G7D0sPJPZdbsWoyY/wBss6ZLU6S7/AHCOx9mVrBG7Rx0YJZ9pudzfKOhWuH0jW3K/Kfw7MerieV3dQTNkaHxua5jhdrmuDgRtBGlWMTExvDriYnnDIpSICAgICAgICAgICDysYMYIaFmXM7lG/FxNzveRsGzecy05s9MUb2lryZa0jeUTYx41T1xIeciD5sDDyel5+eenNuVJqNZfLy6R7ldlzWv8nhgLjaVwao3FwCgXWUBZBVQgRIgIhSylJZBQhSLS1TuLC1TuPTwFjBPQuyoX8km74nZ439I1HeM66cGpvinlPL3NmPLak8ks4s41Q17bNOROBd8Ljnt9Jp+c3eOsBXmDU0zRy6+5Y4s1cnze8uhuEBAQEBAQEBAQcxjjjcyhbxbLPqnC7WX5LAdD321bBpPlXJqtVXDHxaM2eMfKOqIq6skqJHSzPc+R3Oc70DYNwzKhyZLXnitKstabTvLEGrVuxXgKErrKECCqgEBAQEBAQEFFIWQWkKUrS1TuEMro3NexzmvacprmkhzTtB1LOtprO9epEzHOEqYlY6iqyaepIbUaGPzBstvVfu16tgvNJrIy+zbr/Kxwajj9m3V2i73UICAgICAgIOYx2xqFDHkR2dVSC7GnOGN0ca7dsGs9a5NVqow1+LRnzerjaOqHZpnSOc97i57iXOc43LnHWVQXvNp4rdVXM7zvKrQtcoXgKEqqECAg9fFnAza2V0JmEb8hzo7tyspw+bp2Z+pdOl08ZrTWZ2bcWOMk7b7PNqqd0T3xSNLXsJa5p1ELRek0tNZ6w1zExO0sSxQICAgq1pJAAJJsAALkk6AEiN+UD2sYsAe4WwB8odPK0vkiDfk9Fs98+sdRXXqdNGGK7zznwbsuL1cRvPN4i5GkQEFCpSscFMIWaM43HMbG40EHUVlEzHOEpVxCxv90gUtS794aPi3nNxrRpv4YGnbp2q90er9ZHDbr/Kx0+fi9m3V2y73UICAgICDysZcOMoad0z87ubFHexfIdDejWTsBWnPmjFSbS15ckUrvKD66sfUSvmldlSPOU52/YNgAzAbAvOZMlslptZU2tNp3ljaFqlivAUC5QCAgIMtNUOie2SN2S9hDmuGohZUvNLRaOsJiZid4dnjDSDCdNHhGmYTO20VTCwFzriwuAM5IuOlpGxWmopGpxxmpHPxj+/3Z15a+tr6yvXxebQ4i1coBMbIgf6r7HsbcjrXPT0dmt1jb5tddNknw2etFwaPPPqmA+DC53pcF0x6Knxt+G2NHPvVk4M3/Nq2E74CP/YpPoqfN+DsU+b8PLrcQauO5a2OUf8AXJY9jrLRf0bmr02lrtpckdObbxUwP7kEuEK5jmNp7iKN7S1zpdoB06QBvN9S2aTB6rfNljbboyw4+DfJfwcthXCD6qZ88h5Tze2prdTRuAXBmyzlvNpc17ze3FLUWpiICAgoQpFhCmBbHIWODmuLXNIc1zTYtcDcOG8LOtpid4TE7dE0YlYyCvg5VhUR2bM0a9kgGw+Qghei0uojNTfxWuDL6yvxdEuluEBAQUc4AEkgAZySbAAa0EIY44fNfUl4J4hl2QN8DXJ0uIv0WC89rM/rb8ukKrPl47b+DxWhcctC8BYi5QCAgICDq8VcTH1gEsxMdPqNuXIPBvoHhHqurDS6C2X2rcodOHTzfnPKEm4LwVFSs4uCNrG5r2zlx2uJzk9KvMeKmONqxssKY60jasN1bGYgICDXrqKOoYY5o2vYfmuF8+0bDvCxvSt42tG8MbVi0bTCOMacRXQB01JlPiGd0RzvYNrfpDy9KpdV6OmvtY+ce5wZtLNedejiVVuQQEBAQUIUjG4LKBvYAwu+iqGTx3OTmez6cZ5zP9jeAujT5pxXi0NmPJNLbwnaiqmzRsljdlRyAPaRrBC9JW0WjeFvExMbwzKUiAg4nhQw3xMApWH4yovl20iAc77x5PRlLh1+bgpwx1ly6rJw14Y8f4RS1UMq1kaFiLgoFUBAQEHV4h4tCskM0w/d4iBY6JJNOR0DMT0gbVYaDS+tnjt0h06fDxzvPSEsgWzDQMwAV+s0dY+Y0VENUaeCQxsYGEkNaS9zhe9yDmGiw3qn12ryUycFJ2cGpzXrfhrOzpsR8MPrKXjJvlGOdE5wAAfYAh1hmB5Vs2xdujzWy497dejo0+Sb03l0C628QeXjPhF1LSTTsAL2AZNxcAucGhx3C9+paNTlnFim8Nea80pMw4HFTG6qdVxRzSmWOZwY5pYwWJ0ObkgWts0WuqrS63LbLFbTvEuHDnvxxEzvulJXiyRpwiYsiImsgbZjj8ewDM1x0SDcTmO8jaqb0hpYr/yV+qv1OHh9urhVUuMQEBBRBaVIxuCygSJwVYb59C8/Slgv/wCSMet1uVx6Ozbx6ufo7tJk/wAJSQrR3CChNs5QQNjNhX3ZVyz35BOTFuhbmb253faXnNVl9ZkmVPlvx3mzzmhcstbIFAqoBAQEFWtJIAFybADaToCmI3nYTtgPBwpaeKBtuQ0BxGt5zud1klepw44x0iseC5x04KxVvrazeThnFynrC108V3tzB7XOY7J+iSDnGntWjLpseWd7w1ZMNL87Q3qCiZTxtihYGRt5rR2k7zfWttKVpXhrHJnWsVjaGwsmQgxzwtka5j2hzHAtc1wuC06QVExExtKJiJjaXk4KxWpaWTjYYbSZw1znvfkg6cnKObp0rRi0mLHbirHNqpgpSd4h7S6G5iq6Zssb4ni7HgscNxFisbVi0TE+KLRFo2lAtfSmCWSF3Ojc6Mnbkm1+vT1ryuSk0vNZ8FLas1mYlgWCBAQEFCpFjlMDJg+sdTzRzx8+Jwe3fbS3oIuOtbsWScd4tDKluGYmPB9AUVU2aOOaM3ZI1sjT4LhcelemrMWjeFzWYmN4ZlKXOcIGEvc9BNY2fLanZn1yZnEdDco9S5tXk4MUz9GnUX4cc/ZCjQvOyqWULFC5QCAgICDewG9jaqndKQI2yRueToDWuBz9i26eYjLWbdN2ePbjjf3pd999F33H53sXoe14fNC07Rj8x776LvuPzvYna8Pmg7Rj8x776LvuPzvYna8Pmg7Rj8x776LvuPzvYna8Pmg7Rj8x776LvuPzvYna8Pmg7Rj8x776LvuPzvYna8Pmg7Rj8x776LvuPzvYna8Pmg7Rj8x776LvuPzvYna8Pmg7Rj8x776LvuPzvYna8Pmg7Rj8x776LvuPzvYna8Pmg7Rj8yLscqiOWtmlgeHxvyHBzb2vkNB8oVHrLVtmm1Z3hXZ5ickzV4q5WkQEBAQWlBjcs4SljgqwlxtI+AnlU7iB9XJdzfLljqV7oMnFj29yy0lt6be52q7nUjDherry01ODmY10zhveclvYGv7VVekr9K/Vway3OKuBaqiXEyBQhVQCAg6jAWI1RVMEpLYo3Z2F4Jc4fSDRq6SF3YNBkyRxTyh049Ne8b9FmMGJU9Gwy3bLEOc6MEFo2uadW8XUZ9BkxRxRzhGXT2pG/WHiYLo/dE8UAdkmRwYHEXtfXZc2LH6y8V97TSvFaK+92nwYv77Z+A79Ssv0ufN+HX2KfN+D4MX99s/Ad+pP0ufN+DsU+b8HwYv77Z+A79Sfpc+b8HYp834Pgxf32z8B36k/S5834OxT5vwfBi/vtn4Dv1J+lz5vwdinzfg+DF/fbPwHfqT9Lnzfg7FPm/B8GL++2fgO/Un6XPm/B2KfN+D4MX99s/Ad+pP0ufN+DsU+b8HwYv77Z+A79Sfpc+b8HYp834Pgxf32z8B36k/S5834OxT5vw5LGDBJo6h1OXh5aGnKDckHKAOi+9V+ow+pvwb7ubJj4LcLdxdxTnrgXsyWRA242S9iRpDQM7vRvW3T6O+bnHKGWLBbJzjo9HC3B7UQsMkb2TBuctYHNfbcDzui91uy+jclI3rO7ZfSXrG8c3IKucogIKFBY5ZQl1fBdXcVX8WTyZ2Pjt4bOW09geOtWPo6+2Th97p0ltr7e9MKu1mhDH+q43CNSdTCyIdDGC/nFyoddbfNPwVWptvkl4TVwy0LwoQqoBBt4HhElTTRuF2vlgjcNrXSNBHYVuwVi2SsT74ZV52iPjH8p8AtmC9Qu1HsDgWkAgggg6CDpCTG4hbAkIjwpFG3msqCwdDXkD0LzuGsV1MRHhKoxxtliPimteiW4gICAgICAgICCHOEg/8AITeLF6gXn/SHfz9FVq+8lLWDaZsMMUTBZrGtaB0DSr3HWK1iIWdKxWsRDZWbJCeO9M2LCFS1gs3Ka+w2vY1x8rivN62sVz2iP7yVGoiIyTEPDXK0iChQWOWUDbwDVcTV00v0JYifFLg13kJXTprcOWs/Fsx22vE/F9Ar0a5fPWGJsuqqX/Smnd1GR1vIvN6id8lvmpck72n5ywNXPLBcFAqoBBv4v/xlH9fTfmsW/Td9X5wyp++vzj+U9L067EEMYN7sN/un/mOXn8f/AG/9lTTvvr/6mdegWwgICAgICAgICCG+EnuhN4sXqBUHpDv/ALKnV95KYYea3oHoV9HRax0XqUoY4Qu6VR/h/KYvO67v7fT+IVOp72f74OdXG0CApFjlMDDKcxtpz26VnXqJs98w2jtXo/WLj1iFcvKJdtJPabrzt53mZVE9WRq1yhcoBAQb+L/8ZR/X035rFv03fV+cJp++vzj+YT2vTLwQQxg3uw3+6f8AmOXn8f8A2/8AZU07/wCv/qZ16BbCAgICAgICAgIIa4Se6E3ixeoFQa/v/sqdX3kpih5regehX0dFrHRepShjhD7pVH+H8pi87ru/t9P4hU6nvZ/vg5xcjQICC0qYGJ6zhLb/AGs7aV2+ulu45aYbYkbLjsXHeNpaZ6srVhKFyxBAQb+L/wDGUf19N+axb9N31fnCafvr84/mE+L0y8EEL4N7sN/un/mOVBj/AO3/ALKmnffX/wBTQr9bCAgICAgICAgIIa4Su6E3ixeoFQa/v/sqdX3kpih5regehX0dFrHRepShfhD7pVH+H8pi87ru/t9P4hU6nvZ/vg5xcjQICChUwML1nAyfs52xdfqpbuCWXCkeRU1DPoSzs+7I4LTnjbJaPiwvHtT85YmrQwXKBVAQb+L/APGUf19N+axbtN31fnDKn76/OP5hPi9MuxBC+De7Df7p/wCa5UGP/tf7KmnffWf5TQr9bCAgICAgICAgIIa4Su6E3ixeoFQ6/v8A7KnV95KYoea3oHoV7HRax0XqUoX4Q+6VT/h/KYvPa7v7fT+IVOp72f74OcXI0CAgtKkYJjmPQVnXqT0TD71fBXoPVLb1aPce6bisJVQ1Oc2UdD2tcfKXKp1tdssuDURtkl4rSuNoXBYiqAg3cByBtVSucQGtmp3OJ1NEjST2BbtPMRlrM++GVf3R84/lP69MuwlBCeBpQ/C0b2m7X1LntO1rpCQewrz+KYnU7x71RjnfNE/FNi9AtxAQEBAQEBAQEEM8JXdCbxYvUCodf3/2VOr7yUv0Uwkije03a9rHNO0EAhXlJiaxMLWs7xEwzrJKE8fpg/CNSWm4BjZfe2NjSOogjqXndbMTntt/eSo1E75Z/vg59crSICCxxUjYwPTcdU08X05YmnxS8X8l10aevFkiPizxxvaI+L6HXo10ijhfosmpp6gDNKx0Tj4UbrjtEnmqq9I05xZX6yvtRZwrSqqXGyBQgQEBB3GL/CJJBG2KpjMwaLNkDw1+SNAdfM7pzdassHpCa14bxu68ermsbWjdZjHwgyVMboYI+JY8We8vynlp0tFszQevqUZ/SE3jhpGyMuqm8bV5PBxR/j6T61npXNpe+r82rD3lfmnZejXAgICAgICAgICCGuEnujN4sXqBUPpDvp+iq1XeyvxWx3komcS9nGwDmjKyXMvqabZxuPap0+utijhmN4Th1M442nnD1cLcJbnsLKaDi3HNxkjg4t3taBa/T2Ldl9JbxtSGy+smY2rGzgHOJJJJJNySTcknSSquefOXEogIBQWOKmEun4MaLjsIsfbkwMkmOy5GQ0eff7KsNBTfJv7nTpa75N/cmlXSzcnwm4N4/B8jgOXTkVA8Vtw/zC49S5tXj48U/Dm59TTixz8OaGGlUEqtkBWKFygEBAQEHrYpH9/pPrY/SujS99X5tuHvK/NO69GuBAQEBAQEBAQEEM8JB/5GbxYfUCodf30/RVarvZcwuJziAgICC0oMbisoSlXghwbkU0tSRnndkMP/AFxXHrF/YrvQY+GnF71jo6bVm3vd8u51rZIw5pa4AtcC1wOgg5iEHz1hzBho6mamdf4txDCdcZzsd90jruvO6jHwXmFNkpwWmrVaVolguCxQqgICAgvgmdG9sjDZ7C17Tsc03B7QsqzNZiYTE7TvCZ8XscqerjblyMimsMuKR4byvAJ5w8u1X+HV48kddpWmLUUvHPlL22YRiJAE0RJsABKwkk6AM66OOvvbuKvvbKyZCDV/aUP9eH8ZntWPHX3wx46+9T9pw/14fxme1Rx198HHX3tprgQCCCDnBBuCNqzZKoNeWuiYS180bXDS10jARr0ErGb1jrLGbRHi8vDGNdLSsLnTMe/5sUT2ve46hYaOk5lqyanHjjeZa756UjqhfCte6pmlnk58ji4gaANAaNwAA6l5/Lecl5tPiqr2m1ptLVWtiICAgogtJUitPA6aRkUYvJI5sbB4TjYdWdbcdJtaIhlWJmdofQuCqBtNBFTs5sTWsB22Gdx3k3PWvR0rFaxELmtYrERDbWTIQR3wt4Dy42V0Y5UVopra4ieS77Liep25cGuw8VeOPBx6vHvHHHgi9pVNKvZAViKogQEBAQEHsYnN/f6TN/MaujSd9VtwR/yV+ad16JcCD54wkPj5s38yX1yvM5f3z81HaPan5y1XDMVrhjMcn0VQj4qLxGeqF6ivSF7XozrJKGOEsf8AIy+LF6gVFr++VWqj/lly64nOICAgICChKJWOKygd5wTYD4yV9c8ciG8cN9crhynDoabfaOxWmgw/5y7NJj3njlK6tFgICDHUQNkY6N7Q5jwWPadBa4WIPUomImNpRMbxtKAsZ8COoKl9O65Zz4Xn58R0HpGg7xvCodThnHfbwVOXHNLbPNaVytS4KEKoCAgICD2cTe6FJ9Y3/a6NJ31W3B3lU7r0S4EHzxhP5ef6yX1yvMZf3z81Jb90/OWq7QVhHVhPR9FUPyUfis9UL1NekL2vRnUpQzwmd0ZfFi9UKi9Id8qtV3suVXE5xAQEBAQWkqUs2C8Hvq546eEXfIbX1Nb8553AXK34cU5LRWGVKTadofQGCMHMpII6eIWZGA0bSdJcd5JJ616ClIpWKwuKVitYiG4smQgICDnsdsWxhCnLBYTx3fA86na2HwXaOw6loz4Yy128WnNi9ZXbxQbLG6Nzo5Glr2EtexwsWuGYgqhvSaztKqmNp2kBWtC66gVQEBAQevig8Nr6Qk2HGsHWTYeUhdGlnbNX5tmHlkr808r0S4EHzthBwM0xBzF8hB3FxXmcnO8/NSW6y13aCsIYz0fRODnh0MTgbgsjIO0Fozr09Z3rC8r0hsLJKF+Ep4OEpgDobCDuOQDbsIVFr5/5pVWqmPWy5dcTQICAgpdBQlSMbj/8M6ziNxMvB1ir7iiM8zf3qYDKB/lx6RH06zvsNSvNLg9XXeesrPT4eCN56y7FdTpEBAQEBBw3CJib7rBqqZo91MHLYM3HMGrxxqOvRstx6rTRkjir1cuowcftV6oiB1HMRmIIsQRpBGoqltWYnaVavBWIrdQKogUAgqxxBBBIIIIINiCNBCmJ25wJRwFwlRGMNrGvZK0AGRjC9j/CsM7TutZXGH0hSY9vlKwx6yu3ttbGjhFY+J0NEH5TwWmd7cjJadOQNOVvNrb1jqNfXh4cf3Y5dXExtT7o2VQ4RB3mJuPopo201W17o2Zo5WAOLW/QcNYGojosrPS62KV4LuzBqeCOG3R7uFOEqnYw+5mvlkPNDmOjYDtcTn6gOxdGTX44j2ect19ZSI9nmiysqnTSPlkdlSSEvcdpP+lTXtN7TaVdMzM7ywrFAgIKXUpUJQWOcsogSVwb4mEFldVssczqaFwzjZM4bdg1adNrW+k0vD7dnfpsG3t2SYrB2iAgICAgICDhMfMRRVZVVSANqdMkeZrZt+wP369e1cep0sZI4q9XLn0/H7VeqJXtLHOY9rmvaS1zXAtc1w0gg6Cqa1ZrO0q6Y25SqCsNkLrqAugqgICAgICAgICAgXQUugtJU7Cwu9g6diyiN+iUl4h4gkFlXXMzizoqZw0HU+QbdjdWvPmFtpdJw+1fq7sGm29q/wBkmKwdogICAgICAgICDmsbsTYcIDL+TqQLMmaNOxrx85vlGorRm09csc+rTlwVyfNDuHMBz0MnF1MZbfmSC5jf4rv9adyps2C2OeatyY7UnazQDlo2a1wKgVugrdQCIEBAQEBAugpdSlQlBaSp2GzgzB0tXIIaeN0jzpA0NH0nO0NG8rbjw2yTtWGdKTadqpcxOxDjosmaciWq0h1uRGfAB1+Ec+yyuMGlrj5z1WOHTxTnPOXYrqdAgICAgICAgICAgIMFbRxzsdFNG18bszmPaHA9qiYiY2lExExtKOMYuC+15MHyb/c8rvIx/wDp3aq/NoYnnRx5NJ40R7X0MtM/i6iJ8b9j22vvadDhvBKrsmK1J2tDjtWaztMMActWzFddNkF1ArdAugXQLoKXQLqdhaXJslfTQPmeI4o3ySHQyNpe7psNW9bKY7WnaITFZmdod5i9wYySWfXP4pmniYy10h3Odna3qv1Kww6Dxu68ekmed0mYKwXDSRiKnibGwamjOTtcTncd5VjWlaxtWHbWkVjaG4smQgICAgICAgICAgICAgIMFZRxzsMc0bJGHS2RjXjsKiYieUomImNpcZhbgwpZbup3yQO2A8bHfxXG46nBcmTRY7dOTmtpKT05ORwjwbVsVzFxU7dWRJkO62vsPOK5L6C8ft5ue2lvHTm56swJUw/K0lQ3eYXlv3gCPKua2nyV6w0zjvHWJecZRe1xfZfOtXDPua12Wo2SZabC0yjaO1Twyjk3qTBVRN8lTTvvrbBIR22sttcGS3SGyMdp6RLoMH8HVdNbLjjhbtmlBNtzWZXlsuimhyT15NtdLknrydZgrgsgZY1U0kx1sZ8SzyEu8oXXTQ0r+7m6K6Ssfund2uDsGQ0zcinhjjbrDGBt95OkneV11rFY2iHTWsVjaIbayZCAgICAgICAgICAgICAgICAgICAg5fG/mnoK1ZGq6GcOc4qsy9XDfqwYK5wWOPqinVMGJnzVZ43djdqt7cICA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QPEBAPDw8QFA8RGBAPEBAQDQ8QFBQQFBUWFxcRFhgYHSggGBolGxQUIjghJiktLi4uFx8zODMuNygtLysBCgoKDg0OGxAQGi0mICQtLCw0MCwsLCwtNCwwLCwsLCwsLCwsLCwsLCwsLCwsLCwsLCwsLCwsLCwsLCwsLCwsLP/AABEIAOEA4QMBEQACEQEDEQH/xAAcAAEAAQUBAQAAAAAAAAAAAAAABwECAwQGBQj/xABMEAABAwIACAcJDQgCAwEAAAABAAIDBBEFBhIhMUFRYQcTIjJxgZE1VGJyoaKxstEUFhcjM0JSc4KSk7PSFSQ0Q1N0g8ElY6PC8ET/xAAaAQEAAgMBAAAAAAAAAAAAAAAAAQUCAwQG/8QAMhEBAAIBAgMECQQCAwAAAAAAAAECAwQREiExFDNBUgUTIlFhcYGRoRUysfBCgiM0wf/aAAwDAQACEQMRAD8AnFAQEBAQEBAQUJsg57CmOtJT3HHcY8fMgHGZ9hdzR1lc2TWYsfWfs021FK+LlcIcJ0huKemY0anSvMh+62wH3iuG/pOf8K/dzW1k/wCMPAq8da2X/wDQWjZGyNnltfyrmtr80+OzVOoyT4vLmwrUP59TUO8aolPkylonUZJ62n7tU3tPjP3aj3F3OJPTn9K1zaZ6yjeRpI0ZujMkWmPE3bMWEp2cyonb4s8rfQVsjPkjpafunjt75+706XHGti0VT3DZIGSesL+Vbq67NXxbI1GSPF7tBwmTNsJ4IpBrMbnRO6bHKB8i6aek7f5V+zdXV28YdTgzHyknsHSGFx1TgNb98Et7Su3HrcN/Hb5uiupx2+HzdNHIHAOaQWnOCCCCNoIXXE7t65AQEBAQEBAQEBAQEBAQEFHOABJIAGckmwA2oOLw/wAIcMN2UoE0gzZd7RA9Ol/Vm3rgz6+lOVecuXJqqxyrzR7hjGGorCePmcWH+W3kRj7I09d1VZdVkydZ5e5xXy2v1l5mSubdrVDVG4uyU3FclRuGSm4ZKbhkpuKZKbihap3FuSp3G7grDE9Ib08z2ay0G7D0sPJPZdbsWoyY/wBss6ZLU6S7/AHCOx9mVrBG7Rx0YJZ9pudzfKOhWuH0jW3K/Kfw7MerieV3dQTNkaHxua5jhdrmuDgRtBGlWMTExvDriYnnDIpSICAgICAgICAgICDysYMYIaFmXM7lG/FxNzveRsGzecy05s9MUb2lryZa0jeUTYx41T1xIeciD5sDDyel5+eenNuVJqNZfLy6R7ldlzWv8nhgLjaVwao3FwCgXWUBZBVQgRIgIhSylJZBQhSLS1TuLC1TuPTwFjBPQuyoX8km74nZ439I1HeM66cGpvinlPL3NmPLak8ks4s41Q17bNOROBd8Ljnt9Jp+c3eOsBXmDU0zRy6+5Y4s1cnze8uhuEBAQEBAQEBAQcxjjjcyhbxbLPqnC7WX5LAdD321bBpPlXJqtVXDHxaM2eMfKOqIq6skqJHSzPc+R3Oc70DYNwzKhyZLXnitKstabTvLEGrVuxXgKErrKECCqgEBAQEBAQEFFIWQWkKUrS1TuEMro3NexzmvacprmkhzTtB1LOtprO9epEzHOEqYlY6iqyaepIbUaGPzBstvVfu16tgvNJrIy+zbr/Kxwajj9m3V2i73UICAgICAgIOYx2xqFDHkR2dVSC7GnOGN0ca7dsGs9a5NVqow1+LRnzerjaOqHZpnSOc97i57iXOc43LnHWVQXvNp4rdVXM7zvKrQtcoXgKEqqECAg9fFnAza2V0JmEb8hzo7tyspw+bp2Z+pdOl08ZrTWZ2bcWOMk7b7PNqqd0T3xSNLXsJa5p1ELRek0tNZ6w1zExO0sSxQICAgq1pJAAJJsAALkk6AEiN+UD2sYsAe4WwB8odPK0vkiDfk9Fs98+sdRXXqdNGGK7zznwbsuL1cRvPN4i5GkQEFCpSscFMIWaM43HMbG40EHUVlEzHOEpVxCxv90gUtS794aPi3nNxrRpv4YGnbp2q90er9ZHDbr/Kx0+fi9m3V2y73UICAgICDysZcOMoad0z87ubFHexfIdDejWTsBWnPmjFSbS15ckUrvKD66sfUSvmldlSPOU52/YNgAzAbAvOZMlslptZU2tNp3ljaFqlivAUC5QCAgIMtNUOie2SN2S9hDmuGohZUvNLRaOsJiZid4dnjDSDCdNHhGmYTO20VTCwFzriwuAM5IuOlpGxWmopGpxxmpHPxj+/3Z15a+tr6yvXxebQ4i1coBMbIgf6r7HsbcjrXPT0dmt1jb5tddNknw2etFwaPPPqmA+DC53pcF0x6Knxt+G2NHPvVk4M3/Nq2E74CP/YpPoqfN+DsU+b8PLrcQauO5a2OUf8AXJY9jrLRf0bmr02lrtpckdObbxUwP7kEuEK5jmNp7iKN7S1zpdoB06QBvN9S2aTB6rfNljbboyw4+DfJfwcthXCD6qZ88h5Tze2prdTRuAXBmyzlvNpc17ze3FLUWpiICAgoQpFhCmBbHIWODmuLXNIc1zTYtcDcOG8LOtpid4TE7dE0YlYyCvg5VhUR2bM0a9kgGw+Qghei0uojNTfxWuDL6yvxdEuluEBAQUc4AEkgAZySbAAa0EIY44fNfUl4J4hl2QN8DXJ0uIv0WC89rM/rb8ukKrPl47b+DxWhcctC8BYi5QCAgICDq8VcTH1gEsxMdPqNuXIPBvoHhHqurDS6C2X2rcodOHTzfnPKEm4LwVFSs4uCNrG5r2zlx2uJzk9KvMeKmONqxssKY60jasN1bGYgICDXrqKOoYY5o2vYfmuF8+0bDvCxvSt42tG8MbVi0bTCOMacRXQB01JlPiGd0RzvYNrfpDy9KpdV6OmvtY+ce5wZtLNedejiVVuQQEBAQUIUjG4LKBvYAwu+iqGTx3OTmez6cZ5zP9jeAujT5pxXi0NmPJNLbwnaiqmzRsljdlRyAPaRrBC9JW0WjeFvExMbwzKUiAg4nhQw3xMApWH4yovl20iAc77x5PRlLh1+bgpwx1ly6rJw14Y8f4RS1UMq1kaFiLgoFUBAQEHV4h4tCskM0w/d4iBY6JJNOR0DMT0gbVYaDS+tnjt0h06fDxzvPSEsgWzDQMwAV+s0dY+Y0VENUaeCQxsYGEkNaS9zhe9yDmGiw3qn12ryUycFJ2cGpzXrfhrOzpsR8MPrKXjJvlGOdE5wAAfYAh1hmB5Vs2xdujzWy497dejo0+Sb03l0C628QeXjPhF1LSTTsAL2AZNxcAucGhx3C9+paNTlnFim8Nea80pMw4HFTG6qdVxRzSmWOZwY5pYwWJ0ObkgWts0WuqrS63LbLFbTvEuHDnvxxEzvulJXiyRpwiYsiImsgbZjj8ewDM1x0SDcTmO8jaqb0hpYr/yV+qv1OHh9urhVUuMQEBBRBaVIxuCygSJwVYb59C8/Slgv/wCSMet1uVx6Ozbx6ufo7tJk/wAJSQrR3CChNs5QQNjNhX3ZVyz35BOTFuhbmb253faXnNVl9ZkmVPlvx3mzzmhcstbIFAqoBAQEFWtJIAFybADaToCmI3nYTtgPBwpaeKBtuQ0BxGt5zud1klepw44x0iseC5x04KxVvrazeThnFynrC108V3tzB7XOY7J+iSDnGntWjLpseWd7w1ZMNL87Q3qCiZTxtihYGRt5rR2k7zfWttKVpXhrHJnWsVjaGwsmQgxzwtka5j2hzHAtc1wuC06QVExExtKJiJjaXk4KxWpaWTjYYbSZw1znvfkg6cnKObp0rRi0mLHbirHNqpgpSd4h7S6G5iq6Zssb4ni7HgscNxFisbVi0TE+KLRFo2lAtfSmCWSF3Ojc6Mnbkm1+vT1ryuSk0vNZ8FLas1mYlgWCBAQEFCpFjlMDJg+sdTzRzx8+Jwe3fbS3oIuOtbsWScd4tDKluGYmPB9AUVU2aOOaM3ZI1sjT4LhcelemrMWjeFzWYmN4ZlKXOcIGEvc9BNY2fLanZn1yZnEdDco9S5tXk4MUz9GnUX4cc/ZCjQvOyqWULFC5QCAgICDewG9jaqndKQI2yRueToDWuBz9i26eYjLWbdN2ePbjjf3pd999F33H53sXoe14fNC07Rj8x776LvuPzvYna8Pmg7Rj8x776LvuPzvYna8Pmg7Rj8x776LvuPzvYna8Pmg7Rj8x776LvuPzvYna8Pmg7Rj8x776LvuPzvYna8Pmg7Rj8x776LvuPzvYna8Pmg7Rj8x776LvuPzvYna8Pmg7Rj8x776LvuPzvYna8Pmg7Rj8x776LvuPzvYna8Pmg7Rj8yLscqiOWtmlgeHxvyHBzb2vkNB8oVHrLVtmm1Z3hXZ5ickzV4q5WkQEBAQWlBjcs4SljgqwlxtI+AnlU7iB9XJdzfLljqV7oMnFj29yy0lt6be52q7nUjDherry01ODmY10zhveclvYGv7VVekr9K/Vway3OKuBaqiXEyBQhVQCAg6jAWI1RVMEpLYo3Z2F4Jc4fSDRq6SF3YNBkyRxTyh049Ne8b9FmMGJU9Gwy3bLEOc6MEFo2uadW8XUZ9BkxRxRzhGXT2pG/WHiYLo/dE8UAdkmRwYHEXtfXZc2LH6y8V97TSvFaK+92nwYv77Z+A79Ssv0ufN+HX2KfN+D4MX99s/Ad+pP0ufN+DsU+b8HwYv77Z+A79Sfpc+b8HYp834Pgxf32z8B36k/S5834OxT5vwfBi/vtn4Dv1J+lz5vwdinzfg+DF/fbPwHfqT9Lnzfg7FPm/B8GL++2fgO/Un6XPm/B2KfN+D4MX99s/Ad+pP0ufN+DsU+b8HwYv77Z+A79Sfpc+b8HYp834Pgxf32z8B36k/S5834OxT5vw5LGDBJo6h1OXh5aGnKDckHKAOi+9V+ow+pvwb7ubJj4LcLdxdxTnrgXsyWRA242S9iRpDQM7vRvW3T6O+bnHKGWLBbJzjo9HC3B7UQsMkb2TBuctYHNfbcDzui91uy+jclI3rO7ZfSXrG8c3IKucogIKFBY5ZQl1fBdXcVX8WTyZ2Pjt4bOW09geOtWPo6+2Th97p0ltr7e9MKu1mhDH+q43CNSdTCyIdDGC/nFyoddbfNPwVWptvkl4TVwy0LwoQqoBBt4HhElTTRuF2vlgjcNrXSNBHYVuwVi2SsT74ZV52iPjH8p8AtmC9Qu1HsDgWkAgggg6CDpCTG4hbAkIjwpFG3msqCwdDXkD0LzuGsV1MRHhKoxxtliPimteiW4gICAgICAgICCHOEg/8AITeLF6gXn/SHfz9FVq+8lLWDaZsMMUTBZrGtaB0DSr3HWK1iIWdKxWsRDZWbJCeO9M2LCFS1gs3Ka+w2vY1x8rivN62sVz2iP7yVGoiIyTEPDXK0iChQWOWUDbwDVcTV00v0JYifFLg13kJXTprcOWs/Fsx22vE/F9Ar0a5fPWGJsuqqX/Smnd1GR1vIvN6id8lvmpck72n5ywNXPLBcFAqoBBv4v/xlH9fTfmsW/Td9X5wyp++vzj+U9L067EEMYN7sN/un/mOXn8f/AG/9lTTvvr/6mdegWwgICAgICAgICCG+EnuhN4sXqBUHpDv/ALKnV95KYYea3oHoV9HRax0XqUoY4Qu6VR/h/KYvO67v7fT+IVOp72f74OdXG0CApFjlMDDKcxtpz26VnXqJs98w2jtXo/WLj1iFcvKJdtJPabrzt53mZVE9WRq1yhcoBAQb+L/8ZR/X035rFv03fV+cJp++vzj+YT2vTLwQQxg3uw3+6f8AmOXn8f8A2/8AZU07/wCv/qZ16BbCAgICAgICAgIIa4Se6E3ixeoFQa/v/sqdX3kpih5regehX0dFrHRepShjhD7pVH+H8pi87ru/t9P4hU6nvZ/vg5xcjQICC0qYGJ6zhLb/AGs7aV2+ulu45aYbYkbLjsXHeNpaZ6srVhKFyxBAQb+L/wDGUf19N+axb9N31fnCafvr84/mE+L0y8EEL4N7sN/un/mOVBj/AO3/ALKmnffX/wBTQr9bCAgICAgICAgIIa4Su6E3ixeoFQa/v/sqdX3kpih5regehX0dFrHRepShfhD7pVH+H8pi87ru/t9P4hU6nvZ/vg5xcjQICChUwML1nAyfs52xdfqpbuCWXCkeRU1DPoSzs+7I4LTnjbJaPiwvHtT85YmrQwXKBVAQb+L/APGUf19N+axbtN31fnDKn76/OP5hPi9MuxBC+De7Df7p/wCa5UGP/tf7KmnffWf5TQr9bCAgICAgICAgIIa4Su6E3ixeoFQ6/v8A7KnV95KYoea3oHoV7HRax0XqUoX4Q+6VT/h/KYvPa7v7fT+IVOp72f74OcXI0CAgtKkYJjmPQVnXqT0TD71fBXoPVLb1aPce6bisJVQ1Oc2UdD2tcfKXKp1tdssuDURtkl4rSuNoXBYiqAg3cByBtVSucQGtmp3OJ1NEjST2BbtPMRlrM++GVf3R84/lP69MuwlBCeBpQ/C0b2m7X1LntO1rpCQewrz+KYnU7x71RjnfNE/FNi9AtxAQEBAQEBAQEEM8JXdCbxYvUCodf3/2VOr7yUv0Uwkije03a9rHNO0EAhXlJiaxMLWs7xEwzrJKE8fpg/CNSWm4BjZfe2NjSOogjqXndbMTntt/eSo1E75Z/vg59crSICCxxUjYwPTcdU08X05YmnxS8X8l10aevFkiPizxxvaI+L6HXo10ijhfosmpp6gDNKx0Tj4UbrjtEnmqq9I05xZX6yvtRZwrSqqXGyBQgQEBB3GL/CJJBG2KpjMwaLNkDw1+SNAdfM7pzdassHpCa14bxu68ermsbWjdZjHwgyVMboYI+JY8We8vynlp0tFszQevqUZ/SE3jhpGyMuqm8bV5PBxR/j6T61npXNpe+r82rD3lfmnZejXAgICAgICAgICCGuEnujN4sXqBUPpDvp+iq1XeyvxWx3komcS9nGwDmjKyXMvqabZxuPap0+utijhmN4Th1M442nnD1cLcJbnsLKaDi3HNxkjg4t3taBa/T2Ldl9JbxtSGy+smY2rGzgHOJJJJJNySTcknSSquefOXEogIBQWOKmEun4MaLjsIsfbkwMkmOy5GQ0eff7KsNBTfJv7nTpa75N/cmlXSzcnwm4N4/B8jgOXTkVA8Vtw/zC49S5tXj48U/Dm59TTixz8OaGGlUEqtkBWKFygEBAQEHrYpH9/pPrY/SujS99X5tuHvK/NO69GuBAQEBAQEBAQEEM8JB/5GbxYfUCodf30/RVarvZcwuJziAgICC0oMbisoSlXghwbkU0tSRnndkMP/AFxXHrF/YrvQY+GnF71jo6bVm3vd8u51rZIw5pa4AtcC1wOgg5iEHz1hzBho6mamdf4txDCdcZzsd90jruvO6jHwXmFNkpwWmrVaVolguCxQqgICAgvgmdG9sjDZ7C17Tsc03B7QsqzNZiYTE7TvCZ8XscqerjblyMimsMuKR4byvAJ5w8u1X+HV48kddpWmLUUvHPlL22YRiJAE0RJsABKwkk6AM66OOvvbuKvvbKyZCDV/aUP9eH8ZntWPHX3wx46+9T9pw/14fxme1Rx198HHX3tprgQCCCDnBBuCNqzZKoNeWuiYS180bXDS10jARr0ErGb1jrLGbRHi8vDGNdLSsLnTMe/5sUT2ve46hYaOk5lqyanHjjeZa756UjqhfCte6pmlnk58ji4gaANAaNwAA6l5/Lecl5tPiqr2m1ptLVWtiICAgogtJUitPA6aRkUYvJI5sbB4TjYdWdbcdJtaIhlWJmdofQuCqBtNBFTs5sTWsB22Gdx3k3PWvR0rFaxELmtYrERDbWTIQR3wt4Dy42V0Y5UVopra4ieS77Liep25cGuw8VeOPBx6vHvHHHgi9pVNKvZAViKogQEBAQEHsYnN/f6TN/MaujSd9VtwR/yV+ad16JcCD54wkPj5s38yX1yvM5f3z81HaPan5y1XDMVrhjMcn0VQj4qLxGeqF6ivSF7XozrJKGOEsf8AIy+LF6gVFr++VWqj/lly64nOICAgICChKJWOKygd5wTYD4yV9c8ciG8cN9crhynDoabfaOxWmgw/5y7NJj3njlK6tFgICDHUQNkY6N7Q5jwWPadBa4WIPUomImNpRMbxtKAsZ8COoKl9O65Zz4Xn58R0HpGg7xvCodThnHfbwVOXHNLbPNaVytS4KEKoCAgICD2cTe6FJ9Y3/a6NJ31W3B3lU7r0S4EHzxhP5ef6yX1yvMZf3z81Jb90/OWq7QVhHVhPR9FUPyUfis9UL1NekL2vRnUpQzwmd0ZfFi9UKi9Id8qtV3suVXE5xAQEBAQWkqUs2C8Hvq546eEXfIbX1Nb8553AXK34cU5LRWGVKTadofQGCMHMpII6eIWZGA0bSdJcd5JJ616ClIpWKwuKVitYiG4smQgICDnsdsWxhCnLBYTx3fA86na2HwXaOw6loz4Yy128WnNi9ZXbxQbLG6Nzo5Glr2EtexwsWuGYgqhvSaztKqmNp2kBWtC66gVQEBAQevig8Nr6Qk2HGsHWTYeUhdGlnbNX5tmHlkr808r0S4EHzthBwM0xBzF8hB3FxXmcnO8/NSW6y13aCsIYz0fRODnh0MTgbgsjIO0Fozr09Z3rC8r0hsLJKF+Ep4OEpgDobCDuOQDbsIVFr5/5pVWqmPWy5dcTQICAgpdBQlSMbj/8M6ziNxMvB1ir7iiM8zf3qYDKB/lx6RH06zvsNSvNLg9XXeesrPT4eCN56y7FdTpEBAQEBBw3CJib7rBqqZo91MHLYM3HMGrxxqOvRstx6rTRkjir1cuowcftV6oiB1HMRmIIsQRpBGoqltWYnaVavBWIrdQKogUAgqxxBBBIIIIINiCNBCmJ25wJRwFwlRGMNrGvZK0AGRjC9j/CsM7TutZXGH0hSY9vlKwx6yu3ttbGjhFY+J0NEH5TwWmd7cjJadOQNOVvNrb1jqNfXh4cf3Y5dXExtT7o2VQ4RB3mJuPopo201W17o2Zo5WAOLW/QcNYGojosrPS62KV4LuzBqeCOG3R7uFOEqnYw+5mvlkPNDmOjYDtcTn6gOxdGTX44j2ect19ZSI9nmiysqnTSPlkdlSSEvcdpP+lTXtN7TaVdMzM7ywrFAgIKXUpUJQWOcsogSVwb4mEFldVssczqaFwzjZM4bdg1adNrW+k0vD7dnfpsG3t2SYrB2iAgICAgICDhMfMRRVZVVSANqdMkeZrZt+wP369e1cep0sZI4q9XLn0/H7VeqJXtLHOY9rmvaS1zXAtc1w0gg6Cqa1ZrO0q6Y25SqCsNkLrqAugqgICAgICAgICAgXQUugtJU7Cwu9g6diyiN+iUl4h4gkFlXXMzizoqZw0HU+QbdjdWvPmFtpdJw+1fq7sGm29q/wBkmKwdogICAgICAgICDmsbsTYcIDL+TqQLMmaNOxrx85vlGorRm09csc+rTlwVyfNDuHMBz0MnF1MZbfmSC5jf4rv9adyps2C2OeatyY7UnazQDlo2a1wKgVugrdQCIEBAQEBAugpdSlQlBaSp2GzgzB0tXIIaeN0jzpA0NH0nO0NG8rbjw2yTtWGdKTadqpcxOxDjosmaciWq0h1uRGfAB1+Ec+yyuMGlrj5z1WOHTxTnPOXYrqdAgICAgICAgICAgIMFbRxzsdFNG18bszmPaHA9qiYiY2lExExtKOMYuC+15MHyb/c8rvIx/wDp3aq/NoYnnRx5NJ40R7X0MtM/i6iJ8b9j22vvadDhvBKrsmK1J2tDjtWaztMMActWzFddNkF1ArdAugXQLoKXQLqdhaXJslfTQPmeI4o3ySHQyNpe7psNW9bKY7WnaITFZmdod5i9wYySWfXP4pmniYy10h3Odna3qv1Kww6Dxu68ekmed0mYKwXDSRiKnibGwamjOTtcTncd5VjWlaxtWHbWkVjaG4smQgICAgICAgICAgICAgIMFZRxzsMc0bJGHS2RjXjsKiYieUomImNpcZhbgwpZbup3yQO2A8bHfxXG46nBcmTRY7dOTmtpKT05ORwjwbVsVzFxU7dWRJkO62vsPOK5L6C8ft5ue2lvHTm56swJUw/K0lQ3eYXlv3gCPKua2nyV6w0zjvHWJecZRe1xfZfOtXDPua12Wo2SZabC0yjaO1Twyjk3qTBVRN8lTTvvrbBIR22sttcGS3SGyMdp6RLoMH8HVdNbLjjhbtmlBNtzWZXlsuimhyT15NtdLknrydZgrgsgZY1U0kx1sZ8SzyEu8oXXTQ0r+7m6K6Ssfund2uDsGQ0zcinhjjbrDGBt95OkneV11rFY2iHTWsVjaIbayZCAgICAgICAgICAgICAgICAgICAg5fG/mnoK1ZGq6GcOc4qsy9XDfqwYK5wWOPqinVMGJnzVZ43djdqt7cICAgICAgICAgICA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icons.iconarchive.com/icons/martz90/circle/512/androi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TStRcsKNNvPhmA6RQVydtReh10kjY0jYQunRDmckcNyW_V2q3_RQkk-yW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xQSEhAQEhIVDxQVFg8UDxQUFRQUFBQPFBQWFhQUFBUYHCggGBolHBQUITEhJSkrLi4uFx8zODMsNygtLisBCgoKDg0OGhAQGiwkHyQsLCwsLCwsLCwsLCwsLCwsLCwtLCwsLCwsLCwsLCwsLCwsLCwsLCwsLCwsLCwsLCwsLP/AABEIAOAA4QMBEQACEQEDEQH/xAAcAAABBQEBAQAAAAAAAAAAAAAAAgMEBQYBBwj/xABDEAABAwICBgYGCAUCBwAAAAABAAIDBBEFIQYSEzFBUQdhcYGRoSIyUnKxwRQjQmKSotHwFTNTguFDcxYlY5TC0vH/xAAbAQEAAwEBAQEAAAAAAAAAAAAAAQIDBAUGB//EADMRAAIBAgQDBQcEAwEAAAAAAAABAgMRBBIhMQVBURNhcZGhIjKBscHR8BRC4fEGFVJD/9oADAMBAAIRAxEAPwD3FACAEAIAQAgBACAEAIBJcgOF6ATtUBzajmgDbDmgO7VAdEiAUHIBV0AIAQAgBACAEAIAQAgBACAEAIAQAgBACA4SgEOkQFNjWlVJS/z6mOI8GFw2h7GD0vJWUW9iG0jDYt0z0rLiCGWpOdiSIW+JBdbuWiotmbqpGZqemarflFTQx8s5Jj8h5KyopbsjtnyILukbF3+qLe5Tn53VuygR2k+gn/jjGd95P+3H/qnZQIzz6CmdJOLM9docPv07h8LI6UCVUl0LCk6Z6hpAlpYn89R74j4EEKvYLqSqumqNRhXS7RyWEokpTx1xrt/Ezh3KjoyRZVYs2uFY7DUN14Jo52843h3iBmFm01uaFlHUAqAPtkQCwUB1ACAEAIAQAgBACAEAIAQAgBACAQ96Ax+l/SDS0F2PcZpuEMVi8H75JswdufUrxg5FXNI8jx3pJr61xjgJpmHdHBm8j78u/wALBbqlGO5i6jlsVlHolI8l88mpffnryHtcclbOlsOzb3Lyl0cpmf6e0PN5LvLd5KuZl1BItI42tya0N7AAqlrDmv1oSGsgDXQgZmp2Pyexr+1oKCxU1mi9O++qDEfuE2/C7JWUmUdNMo5tHaindtKeQuI3OjJjkHdx8VbMnuVySWxfaP8ASlVQHUqm/Smj1iQGTtHgA7vt2qkqKexKqvmesaN6W09Y3Wgk1iAC9hykZ7zfmLhYSi47myknsaOGouqkkpj7oBaAEAIAQAgBACAEAIAQAgOEoCJXV7IWPkke2NjBd7nGzWjrKA8Q046V5J9aCgJgi3GaxEsl/YB/lj82/cuiFFLWRjOp0MhhWjjn+nMSwHO323X3kk7r+Oa0crbFFBvVmrpIWRN1Y2hg6t57TxVL3NVpsPbVQSc2qANogO7RAG0QBtUIDaIA2iANogImIUUc4tI254OGTh2H5KU7ENJ7mUrcKmpXiaJ7vRN2yMNns7bf/Fe6ejMmnHVHoOhXSeHFsNaQxxyZOBZjjwEg+yevdlwWM6NtYmsKie56vTVYPFYmpYRy3QDwKA6gBACAEAIAQAgBAcJQFZjuMRUsL553iONgJcTvvwa0cXHgFKTbsg3Y+ddNtMp8Tm1bOZAD9RADe59uT2n+Q8z1QgonNKbkzuD4S2L032dJw4hvUOvrRyLQikW+1VS4bVAc2ygXDbILhtUFw2qC53aqQG1QgNqgO7VAG1QBtUBzaIDPYxggN5IRn9qMbj1t6+pXjIzlDmi30C07fSubT1Di+C9muJJdD8yzq4eSpUpp6rctCryZ7jh9eHta5rg4EAtINwQRcEHiFzG5bxS3QD4KA6gBACAEAIAQAgIlfVsijfLI4RsY0ukc7INaMySgPmzT/S+TEp8rtgYSKaLnc22jx7bsuzcOK64Qyo5qkszshvCqERC5zed55fdCN3JirFhtVUsc2qA4ZUJObZQDm2QgNsliboNsgud2yA7tVIO7VCDu1QBtUAbVAG1QBtUBTY1h4deVg9Le8e0OY61eLKSjzL3o50xNO9tLM68LiBE4/wCk8m1r+wT4KlSnfVFqU+TPcKGrvZcx0FvDJdCB4IDqAEAIAQAgEPfZAeEdM2l5mlOHQu+qjINSR9ucG4Z7rcifvdi6KMNLswqz5Iw2E0+r9Yd59TqHPtWsmUiuZZ7VUsXObVAcMygCo7nMfsrGrWjT3O3CYGriW8lrLqOtYO398lxTxc37uh7tHgVJazbl6Ly/kUB+8lg6s3u2elTwFCG0V5f2LDD1rNzN+xh0+R3Yq0a847M56mBw9T3oryt8hD6Y8F1U8dymjyMTwNWvQfwl9yK95BscivQjKMleLPn6tKdKTjNNPvDbKxQNshB3bIA2qkBtUAbVAd2qApMUpgDrjcb3HAH9CtEzNo9M6L9KTIz6LK68kYvGTvfCDz9puQ7Fz1YWdzenPNoer0VTeyxNS0jchA4gBACAEBwlAY/pJ0n+gUj5Wn6152VMP+q4E63Y0AnuHNXhHMyspZUfNtOzWdnc7y4nMknO5PEk38V17HKtXqWu1VTQ5tUBzaqCRJmUBFpSN+rZzdd3duC8jEzzVX3H2HBaOTDqT3evr9iTHEuZyPXJMcCycyGyQynWbmRccFMq9oVzIDTJnJzFNpG8METOJ1nu6m5taPiV6/DotqUj5vjtVOUIdNe/w8CPU4TNGxkhbcOaH5ZlrTuLguyGJpzk4p7af0fP3WxX7VbgNqgDbIA2ykBtlAOiVTzBx7g4Fp3FSQyDRVb6eVssZs+N1xyI4g9RCu0mrFIvKz6E0axds0ccrD6LwHAcuYPWDcLias7HWndXNbSy3UAmtKA6gBACAbkKA+dOl/HzU1zoWm8dN9W3kZTYyu8cv7SuqlG0bnPVd2ZCDIK7KxVkOa6Fjm0QHC9QDjfSIaN5IA7zZUk1FOXQvCOeSiubS89DWCLOw3AADsAsvn5SvqfoNOGSmo9xLhhWE5lmyfDTrCUzOU7EuOmWEqhi6g8KVV7Qp2hw0qKoSqh57Xv+lVxibnrSMiZ7jbA/BxX1lFfp8LfornyWOq9piJy+HkenVsILiBuFmt91oAHzXzqqNO6POlqzN4po5HJdwGo43JLcrnrG4r0KOPnHR6+IU2jO1OjcrfVe1w6wWn5r0I46D3RbtEQ3YRKN+r+I/otViqZPaRE/w13E+APxKh4qPJFXVQ7HQjj+v+FlLESexR1HyHcXeI4Y4xvc4vPOwFvmrYVOU3J8lYvC7WpTiVd5cbqM8/3ZSiskbzooxgtdJSuPOSLyD2j8p7ysa0eZrRlpY9mw6e9lgal1E5AOoAQAgKXSnFRS0tTUnPZRyPaObwPQHe6wUxV3YhnymXlzi5x1nOJc883E3J8SV3bHG9WP3UGh1Ad1UsBLkJuTsAh1pgeDA5/fw81xY6eSl4np8Io9piU+S1NVTxrwZyPs2yzp4FyTmYylYsoYFzSmc0pkyOnWEpmMpj4gVM5TOQMdnEFPPN7DHFvW+3ojxsurBQ7avGHf6FJ1ckHPojAdFtCX1bpjmImOdfnI+wB+PivquK1MlFRXP6Hyyd9T0x8S+ZTsUsRpYlpGRRor6iFdMZFCtqIl0RZUrJ41umQyHs7kDmtEEU+Oza8pA3NAaPmvRw0bQ8ToirIgBdJYUVKIY9gddsKiGb2HDW90+i7yJUSV4tFIuzR9D4PUXtnyt2LiO009K9CCWEB1AccUB5f06Yls6KOEGxnlaCPuRjXd56nitaKvIyqvQ8LiC6jmQ81RYumLCmxNzpU2IuIcEFi/0ap7Me/23Bo91u/zPkvF4lUvNR6fU+r4DStTlV6v0X9mjpY141SR7kmW9NEuOcjknItIIlySkcs5EyOJYORhKQ8Ilm5lMxheles1IIoBvldd3uMsT5kL6P8Ax2lmqSq9PmcmOqZaVur9F/ZJ6KcN1KR8xFjM91vcZdo+C7OKzzVcnT+zx0a2SJeTYEOWNV2ZVohTxreEjNoq6mNdUGUaKqpYumLKsr3kN1nnINB8VvBXdhFamT1iSSd5uT2le0o20RvewsKbE3EuUpFWxiRqFD27QKvMlLTuJuQxrXe8z0T8FxTVpM7YO8T0ShfkFUks2oBSARIUB4V0+VV6ijiv6kUrz2yPaL/kXRQ2ZjWPNYm5LoMB5rVIFgKQFkJEOChljY4dSkMjYB6rRre8czn3r5XE1lKpKXV+h99gaPY0IU+dlfx5kt+KQxevK0HkDcrBYatV92L+Qr4ijT9+aXx18hH/ABvTt3B7u6yv/psRLdpHmz4jhF+9vwi/rYk03SDBxa5vaFlPgVe2jRksZg5/+jXjF/yaTCtJ6ab1Xhp6zkvJxPDcRR3ibKj2izUpKS7n9DQtaCLjMcwvKbtucjvseM9JFZtq4xtz2epG0ffcc/MhfoXBKHY4NSe7u/z1PNx871FBcketYHQCGmghAtqMaO/evIrTzzcurucpIlasGiCFM1UZDIMzUgzNorKpq64MzZUVTV0xZUz+Py6sYb7R/wAfDWXpYOGad+haC1M+1q9axoL1VNiDhahUZmaoB6T0W1N4Hs9iQjucAf1XLWVpHTR909awx+QWJqXcRQgcQDUyA+eemiTWxIj2YYAO/WK6qC9k56u5jYwtzIda1WAsBSDjggEE7j4doVJJNWZeLs7k+V1TU7ybduo3wC56OAp09YR+L3OvEcVrVFac9Oi0Xo/mTaLQ1zvXk1epo+ZXW6XVnmfqFyRdU3R9Cd8kni0fJUcYodtNkl/RdG4fV1D2nhrNa4d9rKmhZVJc0UGLaA1tNeRrduwfbhJ1h2s9Yd11GjVmbQqtPNHRr80Z3R3TOan9FxMjMwQd/hzXjY3gdHEe1HRns0uK5llxEc3SS0fx6jOitIavEGOcL3kdM/8AFrAfDwXZi2qGFyLoo/Q8qUs9Ry6s9xcF82zQYkCoyrIcwWbKlfOFVblGV1SN66YGbKeqb++tdcCjMdj0mtKRwbYDwsvdwVO0bmkdEQgxd6DFaqECS1AMzNVbA2fRc+xqW9cDvJ4XNXWxvR5nsmEuyC5zcv4ChA+gGZtxQHzv0vD/AJnL/tU/wK7KHuHPV3MpG3Jb2Mh0BTYCrKQJcoJJ+B0wcXucLhoAHvE3+CvS3uZVn7NjR0zQLWFlsziZcUhWTLRLqjKxZtEuaVZSNollCVkzRGE6WcJpRTmq2YZUF8bWuZZokufS2gHrWGtnvV6d7k3PL8PrZYHCWJzozcekAbEg3Av8lFajCssktfn4k67nouAdI7HAMqhs3f1G5tPvDgvDxHDqkNYaouqnU2UFWyUa0T2yDm0grzJJx0aLXTGZliyCvnVLq5VlZWyBoJc4N94gfFdVNN7IzZmq/HIWnJxlPJuQ/EV6VDCVpvRWK5TKzv13ufzN+7gvoqVPJFRJANWtgdLVJAghQSNShVJNX0aD06jsg+L1y4jl8TajzPY8IOQXMbmjgQgfQDM24oDwLpmgtiDXe3DH+VzguzD6xMKu5jIxkugxHgFYgCgG3KrBe4XHqxMHFxLz2HIfArakrIwqu7LSErQ5mWtI5ZSJiXNI9Ys2RcUsiykjaLLOKRZNGiZ5l0wYlrSwU4OTGmR/a7JvkCtIIm5s9C9H4/4bDDPG14kbrytcARd+fjnvXzFXESlXnVi7a6eCbS89z1VDLBQfTUy2kXRXmX0clh/SlvYe7Jv7iO9d9Hi1tKq+K+qOeWGv7j+D+hiarBK6lNzDPH96MOcPxMuu6NXC11o4v0+ZhKjUjujjdJa5uW3m7HBx+IuqvBYd8vUp7Xed/itfLkHVEnutf8gqvC4SnrKy8WvuSqcpbJv88B+n0YrZjd7XNvxkdY+AuVjPiWBo7NPwVzqp8Prz/bbx0H8R0VNPGXvkBcBraoGVrgW7TdXwXFVip2pxtHqWxOB7CnmcrspWsXtJHmMXqq1itwsliUIIVSwzKFVko1/RxF/PdzdGPAE/NcmJ3SOijzPXMIGQXMbGjg3IQPoBqZAeNdONJ6dFNwtPG7tBY9v/AJLqwz3RjV5Hm0QXWjBjtlYqcKAQIy4ho3kgDvVGSjRSEa1hubZo7G5LrirI5pu7uSIXKDJllSyKkkUTLalkWLRsmW1NMs2jVMsoJlm0aJnkNe/6diZAzD5gxv8Atsy+DSVjiq3YUJ1Oi9eXqdFCGaUY/nU94iAa1rRkGgAdy+Sj7EVHoeo9W2BcolMlIacVyVJJmsbojyRt5Bck6jXNmybGHsHILinNvmaxbIU7leCvubxR5/pvVXOpzdb+2PM/mcPwr7vgFDLSUn4+Z4fFat5ZTKhq+kSPHbFaqsUEkJYJiCFWxcYlCqy6N7oDBaEH2nOPyHwXn4h3mdVJeyeoYS3ILE0NBAEIHkAiQIDz/pZw/aUMjuMTmy9jRk/8pK2w7tNGdRXieIxL0TlY6pKnCFAJWEs+s1zuY1z+8ZDzKiKvItyJMTl1s5miZC9VZRomwvVWjJllTzLNosmWUE6zaNExeJ4nsoJpL5tY7V945N8ys2jWGrsZjolw7XqnTHdCw299+X6+K8LjVbLTjT6u78I/zY9XBRvJy6afnwPX9ZfN9qd+USXLKVQsoiC5c85l0hlzlyzmapEWeRZRVzaKK2qlsCeQJXZRpuUlFczdeyrnmWPza8xHsgD+4+k7zPkv0vA0lCku8+RxdTNUbIQau9I5Gd1VaxUQ5qAbIVWSmR3j9AqPQ1R6pozSakcTPZa0Httn53XlTd5NndFWVjfYYzIKoLuIIBxAccgKrFaUSMkjcLte1zHD7rhY/FFo79Ba+h82V1E6CWSF3rRucw9gOR7xY969eDzJM4ZKzscAV7GdzpaqslE2FurC48XuAHutzPmr0lrcmT0ERHlmtjFkpjrb8u2yhmbkiRHUt9oeKixRtE2CdVaKk6GoVGiyZXaW1f1LIx9t9z7rBl5keCwqHTR6mr6MKHZUhkO+Z7nf2NAaPh5r4fjuIzYjL/yrfVnvYGFqSfXU1+uvE7Q7cokuVHUJURBcsZVLl1EYllVErmiiQZpVtCBvGJU4tOAw33cfdGZ8gvY4XRzVl3fN6GWMn2dF955uTrOc473Fzj2kkr9EhG0Uu4+OlK7uOBq2SKA4KSo24ISMvyVWEP4HSbSdg3hp1ndjd3nZYV5ZYHRSV5HrGDQbl5SO02VBHkFJBaMCAUgAoCLUsQHjXSxgupIyraMpLRzW/qAegT2tFv7Qu7CTuspzV42tIwsS7TlHQ1QEyXNONWNrW+q23pbtYkkmwUxbjcSu+Yw5zjvcbchkPAKHJkZIiBCqO5bQWIFGvUNi2RkbiR2KVOS/kzcYPkTYa5zfWFxzHzC1jKLMZU7bDeL3lka1ueTGM952Z83eS5KslG8pbI6YR0UVv9z1yjhEMccI3Rsa3vAz81+VYutKrVlN8383c+sp08sUh7ahc12aZBBnSzZZQGJJ1dQLqBGllW0YGsYkSWVbxibRiZzSiotGWj7Vm/iOf5QV9PwKhrmfj5bfM8TjNWyy/nUyzGL6+J81cd1VskUuJLUsBtwUEkabkoJRqtD8Ps3aEZvtbqYN3zXl4qd5WXL5ndQjaN+p6Rg9PuXMbmopWIQSwgOoAQDcjUBndI8LbURSQv8AVeLX5Hg4dYNirQk4yUlyIlFSTR4JWUT4JHwyCz2GzuvkR1EZr2YSU1mR5sk4uzFNCtYgcDEsLixGliLjrYlFiuYcESrYjMK2KixGYDAq2IzjlC4RSslLdfVIdbmRuXJjKEq1GVOLs3p8Dow9ZU6ilJXSNvQY0ybO4DjvByzX59jOG1sPJ9pE+vw+Jo1o+w/v5E0zLgyHVlEOmVlAlQGnTK6gXURh8q1jE0URl7itEkWcox3MvpDJrSBoIcBckg3FzkPIL7fhFHLRzW/PxnxfFK2etYrmsXtRPLud1VqgIcFIGZFVolBh9FtpA3hvefu/5WFer2cL8zWlDPKx6Vg9Juy5Lxz0jZ4dBYBCC5iagHUAIAQHCEBEqoroDzjpC0aMzdvG28sYzA3yRDh2jMjnuXVha2R5XszCvSzK63PNIsl6tjhuSWNUlR5jUKtj7WKCrY61igpccEaixVsVslVoXEugWbRZSGjCRmLg8ws5wUlaWxpCpKLvF2fc7EynxaaPLW1xydmvHxHA8NV1ScX3fY9WjxevDez+H1RLbpH7UI7nELy5f43Ne5V80ehDj0f3Rfwszj9IRwhP4lEf8erc5o0fHocov0IsuPvPqsazzXZS/wAeprWc2/BHLU49N+7H1/j6lfPVSSes89gyXr4fh2Ho+7Hz1PNrcQrVd5ad2n8+o02JegkcbkK1FokVuJc1XJQ09WLIjOaXEAC5OQHWqyaSuyyTbsjYaP4XqNA3k5uPM8uwLxK1V1JX5cj06dPJGxuMKpLWWRoaWlishBNAQHUAIAQAgESNugK2sgvdAeWaa6L6jnVELfRNzMwcDxe0cuYXo4TEfsn8DjxFH90TJxFeicbJTAoKNj7AhQeYFDKNjzGKpUdaxQxcXs1QXEmFVaLXGnwKtiyY2adRYnMINOpsMwgwKUhmObJXSIzHNRWSJuJcFdIXGnhWRYjSZ/vipLou8Ewqx1nD0jw9kfqvIxWI7R5Y7HpYejk1e5tsKod2S5DoNVRU9kILONiAcQAgBACAEAIBmVl0BVV1LdAeb6T6KFpdLAON3xi3eWfovRw2Lt7NTzOOvhv3QMvGbZfsL0TzySxQUZIYoKMkMCqQPsaoZA8GKgAsQkSY1BIgxpYXEmJLEXGnRq1hcacxWQuMuapJTGpMlZF0R3Ak2GfII2oq72LxTk7ItsKwrMOdmeHILysRinU9mOx6lDD5FeW5rcNw/dkuQ6TU0NLayEFtFHZAPBAdQAgBACAEAIDhCAZljugKyspLoDHY9oy2T02/Vv5gZH3h8100MVKno9V05nPWw0amuzMdU0T4TZ7bcj9k9hXqU6saivFnl1aU6b9pBG9XsYXJcaqCSwKrIJDQqkoVqqCbAWoiWJLFJDGy1SVYy8KUQMSKyF7EWRytYlMRHTOfu8eCxq4iFPfV9EdVHDTqapWXVlzh+F24dpXlVa0qr9rbpyPWpUY0lp5mmw/Dd2SyNR/FqaVrqPZTvgEkzIZA1kbhqua92td7TYjVA7yhBUxaT1YayK13/Sg502p6P8O+l7DVybq7TW9G3IF3BAemgIDqAEAIAQAgBACAEBwhANSRoCDUUt+CElJX4WHAggEcipTad0Q0mrMytfo2Bmz0OreP8Lsp42a0lqcNXAxlrB2KmWhkZvae0ZhdkMRTnz8zzqmEqw1t5HI5yFra+pzZmtGSmVI4hVykqpbdDralvX4KHFl1Vid+kt5+SjKye1h1EOqR1nuU5SjqxG3z8grZdCrqX2I8kpKm1ldkRbk7IbEDncFhPF0487+B2UsDVnvp4kynwu+ZzXFUxc56LRd33PTpYKnDV6vv+xc0eF9S5TrL2iw3qQF3TUgCEE9kW5AOanUgFoAQAgBACAEAIAQAgBACAQ5iAjywXQECeivwQFXUYZ1ITcqqrBwfs38FaM5R2ZSVOEveSK6XBeQIW6xdVczmlgKD5W+JHdhR61dY2a5GL4XS5Sfp9hBw081P66fQr/qqf/b9PsAw09aj9bU5WLrhlLm36fYcbhZWbxVV8/I2jgaEf238dSTFhPUsG29WdMYqKtFWJ8GFdSgtcs6bDOpAWkFDZCCwip7ICSxiAWgBACAEAIAQAgBACAEAIAQAgBAcIQCDGgGX06Ajvo+pARn0A5ISMvw4ckA2cM6kAfwzqQC2YaOSAfjoByQEiOjQgkMp0A82NAOAIDqAEAIAQAgBACAEAIAQAgBACAEAIAQAgBAcLUAksQCTEgAxIDmxQCtmgOhiAUGoAQHUAIAQAgBACAEAIAQAg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s://encrypted-tbn2.gstatic.com/images?q=tbn:ANd9GcTfQsyq-JPxCc1sdLB0AbQXc0KrjKw6zjYVw6t2fj2WP6jElER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41" y="4718713"/>
            <a:ext cx="1213727" cy="12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data:image/jpeg;base64,/9j/4AAQSkZJRgABAQAAAQABAAD/2wCEAAkGBxQSERUUEhQVFRQWFRgXGBgXGBoVFhYXGxgYGxccGhYcHiggHRsoGxkWITEiJSkrLi8uGh8zODMsNygtLi0BCgoKDg0OGxAQGzckHyY3LDcsNzQ1LywuLCwtNy8sLC8sLC03LiwsNiwsLCwsLCwsLCw1LCwsLCwsLCwsLC0sLP/AABEIAIcBdAMBIgACEQEDEQH/xAAcAAEAAgMBAQEAAAAAAAAAAAAABgcEBQgDAQL/xABMEAACAQMABgQHCwoFBAMBAAABAgMABBEFBhIhMUEHE1FhInFzgZGSsiMyMzRCUnKhscHRCBQWFzVTVGKz4XSCk6LSFUNj4zaU0yT/xAAaAQEAAgMBAAAAAAAAAAAAAAAAAQQDBQYC/8QANBEAAgICAAQBCQcFAQAAAAAAAAECAwQRBRIhMXETFDJBUYGhsdEiM1JhkcHwIyRDYuEG/9oADAMBAAIRAxEAPwDy1j1nnupmbrHWPaOwisVAXO7IHE44mtSLyT95J67fjXhWy0RoxpmwuNwySeAFaic9fakd5GEKoaS0kfIJpP3j+s341nRSv89/WP41k/8AR9ncZI/T/av0LVR/3EqpKzm7GPylbPykrfOb0mvUSt85vSa+BUHyx9dCyfPHoNYtSY5oH661vnN6TWx0VpmW3O0pLDiUYnZb8D3j6+Fa+MA8CCO0V7tH4LfRP2GvKslCW09M8WKE46a2mWjonScdzEJIjkHiDxU8ww5Gsyq26MLgiZkz4LREkd6sMH0E+mrJrp4vcUzjrYqFkor1NilKV6MYpSlAKUpQClKUApSlAKUpQClKUApSlAKUpQClKUApSlAKUpQClKUApSlAKUpQClKUApSlAKUpQClKUBznBFmpHoLwUmI3HY+5q1cMVbayGI5fEB9T1z1kubodxkPdbN7qtqut1G0juVUNsgKBnIAJJJ5b63f6AxfvZP8Ab+Fe/R38VbyreytSiuiOHIh+gMX72T/b+FP0Bi/eyf7fwqX0qBorjTWg1tXVUZm2hnwsduOQrEkj8B/oN9hqTa4JmWP6B+2tHeJiGQ/yN9hrmM5/3MvFHSYkv6EF/O5j9F593HkW9pKtAmqu6Lvhx5FvaSsjWG+eaRixOyGIVeQAOBu7TxJrq8al2JL8kc5n2qu2b/N/MsfbHaKbY7RVMTJWDMlXVgf7fD/prfP+uuX4l67Y7R6a+g1z5Kte+iNMzWkgkhYjHFCTsOOxl+/iKPh710ke45qb6ov2lavVzTkd5Asse7I8JT75G5g/jzraVr2mnpl5dRSlKgClUV0nJKNLXFxAxD2cFtcAZOCFkUHPcMgnuBq6tEaQS5ginj3pLGrr4mAO/v30Bl0qhumq+e5nuOrYiLR8caNgnfNcMMjzKB6pqzNdobV9FEX00kFvswl5I8l1O0mzjCMd7YHDnQEtpWHFNHDbhi4WJIwdtyFAQL75icY3b+VRiHpS0YzhfzggFiodo5FiLDj7oVCjxndQEzpWv03pqC0h664fYiyq7QVn3scLuQE7yeytemuVm19+YrLtXPhZVVJClVLEF8bOcA7s0BIKVG9YNerKzlEM03uxGerjR5XAxneEB2d2/fis3VzWa1v4y9rKsgU4YYKsp5bSMAw4HG7fyoDb0qNae16sbOXqZpiZsZ6uNHlcDGfCCA7O4g76ytW9bLS/DG1lDlPfKQyOvjRgDjO7PCgN3StLrJrVaWCqbqYIW96oBd25eCigkjJG/GN9Y+ruu1lfO0cE2ZV4xurRSY54VwM9+M450BIq/Ecqt70g+Ig1VPSzrfayNHY/nLIouUF6FWQFYAMsMhfCByNy54V4y606HsbCdtEyiKaZWSMiOcl5o1BUe6KQCOtXecDwu6gLfpUK1H17tru3SMTma6itleddh1O0Aqv4RVUJ2zjccb+yt/obTPXsVKbBGceFtA4CE8hjdInp5UBtqUpQClKUApSlAKUpQClKUApSlAUbGlZke6J/GvsyV4qterH3NvGv2PXMRe5I7i70GT/o7+Kt5VvZWpRUX6O/ireVb2VqUV05w4pSlARvWdcyJ9H76j2lmxBJ9BvsNS3WLRDzoOqk6uUcGI2lI5gr94qr9Ni5R5IZJlOydkkLjO6tHk4Fs73NdjdYd9KhHnlrXibjou+HHkW9pK/V4m8+M/aa+9Gsezc444hb2krea0auPh5oZAqhWdkIzvAJOye/s5V0mJNQ6S6djQ8Qi7ZylDr1fxIBph3BVU3Fs76wWhl/eL51FZDbTMGdgccKtjUq3UWcZ2QC20Scbz4TYJ82Ks3ZbTSrfQq04y5ftrqU91TgHaZGHcMMPOPvrElFXhrgg/MZ9w+DP2iqTkWrOJbKyLcjDkwjCaUSUdF07LNEAdziRWHaAGYfWoq3qp3oz+MW/jk9iSrirVX/AHsvFmyh6KFKUrEeiuo7RZtYb6KQZSTRqIw7VZgCPQawujbTn5jZ31rcnwtGvI3e0R2mUjxsGwOxlre6P0fKNYLmcxuIWso0WTB2CwdSVDcM4qNdI+pU8+k4mt1fqbxUiuyvvVWN0JLnllFTHfHjnQGj09o149V5Z5vh7y4S6kPlJAUG/lsbJx3mpn0wf/H5fo2/9SOsnpg0VJNol4baJpG2otlEGTsqw4AcgBX3pR0bLPoSSGGN5JSsGEUEscSRk7u4A+igNV0osZLbRtpkiO6uYEkwcZQbO7PjIPjUVO9J6BhmtGtCiiFo+rCgDCDGFKjkVOCMcxUc181Zlu7CD83wLq2aKeINuBdAMqew9meYGcca1l5rzezwNbwaMvY7112Np02LeJjuLifO8DiNwzuoDw6UdHmz1eEPWNKYWgUOwwSFkGzkdwwPNUz0LomKws/c1BZYzJI+PDlk2dp3duJYnNRPpD1fuToAWwMl3cr1O0w2nd2DAud+8jjx5AVYqplACNxXBB8W+gK86D7QNYteP4VxdTSNJId7HDFcZ+bkFsfzV46fjWz1jsZIRs/nkckc4XcH2RuYgfKyU3/yVj6vT3OgettZLO5urTrC9vLbJ1zBW+Q6ZGDu4nmTjINbDQejrjSGk00jcwPbQW8ZS2hl3TMzAhpHUe93Mdx7F7MkDVW9zcaGv72SWxmuYrqYyrPAvWOFJJCMOQGcYJG8bsg7t1qnrBoq/vzPCrR33VlCsgaN2Ub2yqsUdhgZzlgAOyvh1l0hYTTJe2txeQmQtDPaRq5EZ4I8QxgjHE8yeO6sG3gm0ppa0vFs5rSC1DlnuFEU0xIIVerBJwO07sM3cKA+6hqLvTWlLmYBnt5Bbw539WqvKhKjlnqwc/zP2mv101Rrbx2ukIxsz29ynhDczJhiUJ5jwfQW7TX29tbjROk7i8htpbqzvAplWAbc0Uq53iP5QJZz/mOSMDPnpJbjTk9sn5rPa2EMomla5URSzMudlFjyd2CRnh4RPEAEDZdJPxvRH+PX2a3HSV+yb3/DyezWDr9o+WW50W0cbusV6ryFQSETHvm7BW71x0a9zYXMEeNuWF0XO4bRU4BPLfQHlqUgbRlmCAQbSEEHeCDGuQR2VtLSwjjJKLgkAZJLHA4DLE7u6ob0fayP1dtZTWV7DNFEImd4SIAY049bngdnd3nmN9TugFKUoBSlKAUpSgFKUoBSlKAUpSgKWFfrGQRyNbLTeh3t5SpHgkkoe1c/aN2axI4q5WSlCWn3R26shOG09pm71e081tEY1QMCxbJJHEAdndW4TW1z/wBpfWP4VF4kHaPSKzIdkcWX0isrzcn1S+C+hrJ4eMu0fmSWPWRz/wBtfSfwrO0Np1Lh5I8bMkWyWHIhh4JB9I7vRUV/OUHy09YVG/8ArEkV5M8EmMqgJGGBwOG8GrWBlX2Xcs3tFS/ErVUpJa19UWhpfShhKgKDkE7zWiudZ1B2nhRgOPAtgdmRxr7rvKV6pjuBUjPLPHGe2oRd3eQ28YwefcajJyL43uMZdOnsMuFg1W1KUkW7o54nRZIQuy6gggYyOVRzSmt7RMwEanZYjeTyOK1HRrpSVmWJnJjEJIXA3YZcYOM8zWj1mdhPKpBBDtu8ZJH1V02FXGz0jmuISdMnGD9bRKtA65xzTiGWJEL7kYbwW5A7t2eRqT6Z0kttCZCpYAgADdxIAqjI52jljYEqwkUqeeQeP2VY811JPopnkJdlkyTjfsqwyTjkBz7Ky30QjbFLszFTbN1Sb7oxtYdchNA8SRFdsYJYg4Gd+AOdQKdaz3lQ8GX0isO7lVQSxHcMglj2Y++tjXXGtaia5znY/tG86M/jFv45PYkq4qp/o3Qi4twePuh9KSGrgrSXvdkvFm7h6KFKUrEehSvhNUt0gdLTFmg0cwVQcNcbiW7REDuC/wA548sbmIFuaU0zb2wzcTxQg8OsdUz4snf5q0Z6R9GZx+eReMbRHrAYrmWeZnYvIzO54s7F2PjY5Jrx65fnD0ihOjrbROsdpdHFvcwynmqSKzDxqDkeitpXHCneCNxG8EbiD2g8jVk6idK01syxXrNPbkgbZy00Q7c8ZF7QfC44J3LQaL+pXlbXCyIrxsGR1DKynIZSMgg8xivWhArSaV1usbZik91CjjihcFx40GWHoqCdNOu0lvs2dsxSSRNuV1OGSMkhVU8mbDZI3gDvyKO+8+kn780JOml6S9Fk4F2uT/JJ/wAKltcn2mrl4xVhaXRXaBz1EmMZ+jXVGkb1IIpJpDhI0Z2PYqgk/UKEH6vLuOJC8rpGg4s7BFHjY7hUbm6RtGKcG8iP0dqQelQRXPut2tE2kZzLMTs5PVxZ8CJeQA4bWOLcSe7AGssrCWYkQxSSkcRGjSEePZBxQnR1PoDWi1vdv81mEvV7O1hWXZ2s7PvgOOyfRXu2nrUHBuYARu+FT8arToI0VPA9518MsW0sGz1kbR7WDLnG0BniOHaKpzSqj84m8tJ7bUB1vZ38Uueqkjkxx2GV8Z4Zwd1ZFVD+TyPcrzykXstVvUIFKUoBSlKAUpSgFKUoBSlKAUpSgMPSujI7iMxyrkcjzU9qnkar+51BnDEKY3XkdoqT4xyNWU7YBJ5DNRaXSLuc7RA5AEgD0VrOI59OIk5x2327FvGV0tqEml4sjB1An+bH65/Cvyejyb5kfrn8KlSXDfPb1j+Newlb5zesfxqjDjVMu1fy+hYcchf5H+r+pDv1dzfMi9c/hXrFqDcL71Yxn+f+1StpG+c3rN+NZmjdJquVldVwfBLsATnlknfVrF4pVbaq+TTfb+eBiuV3I+aba8WbG6s0lj6uVVdCBkMMg44fXUB0vqAzTOYUiEZOVBYjAwN2MdualWsN0yMgViMgncSOfdWsGkXG/bbdv3kkeisWVxiqm91ShvWuvQmmq3k3Cet+J+dUNWJbaYvJsBerKgKSTkle4bt1brWHQEV0jbSKZNghGOQQcHGSN+M1k6L0kkyAhl29nLKGBK+McRUVvb6QSP7o/v23BiAN55ZrYZGcseMZpd+2uhQlHbakaVejyYEELFkfzsfuqdaraMe3txHJsltpicbxv76jFhrI8U8YdyyO4RttiQuflAk7sfZUp05dA2xaN8gkDaRuI2t+GFe45vlKXa99N/A8rS7EZ1n6PopCrWsMaHLbY2mUHONnA4Ae+3DHGtKnRxKDkRxedyftraNcv89/Wb8a8ZLyT94/rN+NVY8ccumn+p4lyx9RvNVNVWt362YqXAIVV3hc8ST243ec1LKrzR2sMkD5ZmeP5Sk7Rx/Lngan1tcLIiuhDKwBBHAg1coyI3LaPUJqS6HrSlKznsqvpw1sMMS2ULYkmXalI4rDvGz3bZBHiVhzqi63mu+lTdaQuZs5BlZU+gngJjxhQfGTWb0ZaJF1pS2RhlEYzMO6MbQ823sDxGhJaHR70WwRRJNfRiWdwG6twGjhB3hSnBn7ScgHcO02StpGF2QiBewKMeivalCCu9fui+3uomktI0guQCwCAJHKeJV1G4E/PG/PHIrn1lIJBBBBIIO4gg4II7Qa7Grm3pi0ULfSspUYWdFn7tptpX9Lozf5qEolXQVrUQzWErZUhpICTwI3yRjux4YHc/dV0VyLoPSZtbmG4XjDIrnHNQfDHnXaHnqa9K2nrmPSs6w3VzHHsxFVjnkRBmJDuVWAGSc+egNT0sTFtMXefktGo7gIY/vyfPW86CNHpJpCSR1DGGHaTIzsuzAbQ/mA2gPpGq7uLh5GLyOzu29mdi7scY3sxJO4Ab+yvWx0hNASYJpYSRgmKR4iR2EqRkUB19UO6XZiuh7rHMRr5mlRSPQSK5+/Se+/jbz/AOzN/wA68bvTl1KhSW6uZEOMpJPK6HByMqzEHfg0GjArqbo+0ekGjbRUUKTBG74+VI6BnY9pLE1yzWzj1jvFAVby7VQAAFuJQoA3AAB8AAchQHWlVnc9Ctm7s5uLoF2ZiA0WAWJJxmLhvrX9A+lJ52vOvnmm2RDs9bK8uzky5xtk4zgcOwVWWk9Zb0TygXt2AJZAALiYAAOQAAH3ChB0JqTqXDoxZVhklcSspPWFCRsggY2VXtqS1VnQRpKaeK6M80sxV4wplkeQqCrZwWJxVp0ApVN6/dLjK7QaOK+CSrXBAbJ59Up3HB+Ucg8hwNVRpHS09wS088spPz3Zh5lJwPMKE6Ou6Vx/aXssR2opZI27Y3ZD6VIqy9RuluaJ1i0g3Wwnd12AJI+9sbnTtONocd/Cg0XrSvzG4YAqQQRkEbwQeBB7K0Ouet0GjYesmyzNkRxr7+Rhx8Sjmx3DvJAIgkFK5l1j6R7+8JzMYIzwjgJjAHe48Nj27wD2CojLc7RJZ8nmS2T5yTmhOjsilcmaI1lu7Yhre5lTHABy0f8AptlD6Kuno26ThesLa7Cx3J94y7o5scgCTsvjfjODg4xwoQWVSlKA8rr3jfRP2VC4mqaXfwb/AEW+w1Bomrl//RR24e/9jY4PaR7zXax42q8103H2j0j8a0+sje98X3tW/wBCamwyQRySM5Z1D7iAAGGQMY7DXjh3CY3UKxy0z1fkckuXR5/9aj7R6wrQ6y3ayBdkg8eBBxuFTD9Brbtk9YfhT9B7b/yet/atrj8JjTbGznb19NfuVrMlyi46PTWGzdo0kRWfZUAqoy2DjeBzqJT6TC7SsrqwyCGGyQccxnIqyZJlTAJx2VHtIav2k8rSM7hnIzg4GcY5rUZODi22uU5al6+qPVV9kYaS2iP6gtm9Y/8Aif2kprPZzQyO2xI6Es+0illAJJO0fk476l2htWobZy8ZcsV2fCIOASCdwA7BXtfX9uyvE7jBBRgM89x3gVcvpqcIxm9a7FOb5nsqG6uNvZAVvfA7xirA1YtDLo4qvHrGIzzIIOKWuqtlISEkkYgZxtAHHnWpLorRqW8Yjjzsgk7zkkmvVdNfk3BPaZ5SK6vroxHEkciHfjaXGcccZ48uHbWNDfLJnZzkdtWRpnQcV1s9aG8DOMHHHGfsFRbWTV+G1jV4trLPsnLZGMMfuFUbOHV1wck+xish0b2Ru4bca23RnesJOrz4Dx7WOQYY3+jI9HZWinfca2fRr8Yj8k32CsvD13IoLTrF0pP1cEr/ADI3b0KT91ZVYOnYtq1nUcWhkHpQitkWDkOIYUDuFWh0A2+b+Z/mWxHryJ/wNVhGcgeIVan5PrgXlyvMwKfVff7QoSXrSlKECqS/KGixPZt86OZfVaIj2zV21S35RB90sR/Lc/bB+FAVARXR+hNUbG+tba5uLdZJZbaAs5ZwTiJANwYDgK5xrqjUCMrouyB4i1h9haEs521/sI7fSV1DCoSNHUKoyQAY0J3nfxJqRdDWr9ve3Fwl1EJVSJGUEsMEsQT4JHKtN0o/ti88on9GOpZ+T58auvIp7ZoCxv1aaL/hE9aT/lUX6TNSLC10ZPNBbqkimPZYM5IzKincWI4EirVqF9Mf7HufHF/WjoQc1mui9XujzRslpbyPaqzvBEzHafezIpJ992mudDXWeqnxG1/w0P8ATWhLPzoHVi1si5tYRF1mztYLHa2c7PvieG0fTXLGlfh5vLSe21dfVyDpX4eby0nttQIuH8nr4K88pF7LVt+mzWVrWzWCJsS3JZSQcFYlA6wjvOVXxMeytR+T18FeeUi9lqivTjemTShTO6KGNQOwttOfSGX0CgK+4VenR/0UwLCk1/H1szqG6pieriB3gFR758YznIB3Dhk1PqPYC40jaRNvVp1JHaqZkYHuIQjz11ZQMhmm+jDR1xGVSBLd8eDJCNgqeRKjwWHcR6ONc7aX0c9tPLBL7+JyjY4HHAjuIww7iK68qKaa6O7C7uGuLiJnkcKDiSRF8FQo3Iw34AoQaDoR091mjnjlb4o2yCeUJXaTPcPDXxKKp3XLWJ9IXclwxOyTsxKfkRAnYGO052j3sauvXnRVtozRF4bSFYTKiRMVztNtuI97EknAkY+mueaElmdD2osd4XurpduCNthIz72RwAWLDmgyBjgTnPDBveG3VFCoqqo3BVACgeIbqojVDpWWws4rZbPb6sNluu2dpmZmY46s43sedbj9eg/gT/r/APqoDbdKPR3FNBJc2sYjuIwXZUGysygZYFRu6zG8EbzjB5YoaKUqVZCQwIZWHEEHKkHtBwauM9OY/gT/AK//AKqpxyMnAwMnA7BncPMKA6o1F09+fWENwcbbLsyAcBIpKvgdm0CR3EUqmujnXcWNs8TMN8zOATwBSMfappQgv28+Df6LfYagEb1Pr74N/oN9hquo3rnuOR24e/8AY2OD2ZhawN4S/R+9qsnV/wCKW/kY/YFVlps+Ev0fvNWbq/8AFLfyMfsCr/CVrFXvMGZ94bClKVsiqafTbYZfF99auV/BPiP2Vn6wHw1+j99aiV/BPiP2Vw/ErdZs4/mvkjb48f6SZsNWNYVmYQbLBkj98SCG2cA9/Oo/dN4b/Tb2jX51CP8A/a3kn9pKx7yT3R/pt7Rrf8Qhuqv+eo0t8uVv3n035heOQZ8FwSAcZGDkecVPNBaVF1F1iqV8Irg79476rK+BYADkc/UR99SnU/TMNvb7Er7LbbHGyzbjjG9QRWbh84Qq03o8VzXrZNai/SCcW6eVHsvWadbbT97/ALJP+NRvXTWGGeJEhYsQ+0TssoGARjwgO2rN9sHW0mj1OScX1IjM9bro1+MR+Sb7BUdkepF0a/GI/JN9grFhLTZ4qLTr4RX2lXzOciaZ0eba4mgIx1UrxjxKxCnzrg+epb0LaQEWlY1JwJo5IvPgOP6ePPW26ddXTFdJeIPc5wEc8hMq7s/SQD1D21WtpctFIkkZw8bq6nsZSCv1gUJOwqVotTdZ4tI2yzREBsASR58KN8b1Pd2HmN9b2hAqgenm/wBvSEcQ4QwDPc0jFiPVWM+ero1n1igsIGmnbAG5VHv5G5Ko5n6gN5wATXLWmdJvdXEtxL7+Vy57Bn3qjuVQFHcBQlGLFC0jBEGXdgijtZjhR6SK6+sLURRRxrwjRUHiUAD7K5+6GNXDc34nYe5Wvhk8jKR7mvm3v3bK9tdEUDOYOlH9sXnlE/ox1LPyfPjV15FPbNRPpR/bF55RP6MdSz8nz41deRT2zQF51C+mP9j3Pji/rR1NKhfTH+x7nxxf1o6EHNZrrPVT4ja/4aH+mtcmGus9VPiNr/hof6a0JZta5B0r8PN5aT22rr6uQdK/DzeWk9tqBFw/k9fBXnlIvZaoP0wwldMXJPyxCw8XUxr9qmpx+T18FeeUi9lq1PT/AKKK3UFyB4MkZiY8g8ZLL5yrn1KAivRW4GmLMn58g85glA+siuna5C0VftbzxTp76KRJAM4zssDjPYQMeeusdEaSjuYY54W2o5FDKfHyI5EHcRyINAzMpX4mlCKWYhVUEkk4AAGSSeQxXNOs+vl1NfTTW9zPFEXxGiyOqbCgKp6vOMtja3j5VCC3+mtc6Hn7ngJ/14x99c5VdOoqXmlNE34uZnl6wGKDbC7nRNraBABI2yg3/MNUt4wQeYO4g9hHbQlFsaqdEsN5ZwXDXMqGVAxVVQhTvBAJGeVbb9RsH8XP6sf4VndBenllsjak+627NgE7zE7FlI7gzMvdhe0VZdAVN+o2D+Ln9WP8KfqNg/i5/Vj/AAq0dIXqQRPLKwSONSzMeAUDJqmYunKUMdqzjZNo7OJWRgufBz4LDaxjPfQG1/UbB/Fz+rH+FKnGpesx0jbfnAhaJS7KAzBtrZwCwIHDa2h/lNKEG6v/AIKT6DfYarJHq0LiPaRl+cpHpGKq2aFo2KOMMpwRWl4tFtxfibDCfRo/F7bmTBBAI3b+zjUz0VrBHHBFGwclI0U4AxlVAON/DdUQVq9FetfVmXUw5IdixOiE3tk3Gs0XzX9A/wCVff0ki+a/oH41C1evQSVL4ple1foePNKzdaV0iJXBAIAGBnia19xJ4DfRP2Vjh68L24Coe8YFayUZXXc8urbLEYqMdI9uj/44fJN7SVj6w2rQzurDczFlPJlJzu7xnB/uKyOj742fJN7SVOtM6JiuozHKuRxBG5lPap5GuytoVtaXrRoboczZVRc9hrzYnsPorOv9RLhHIUNIvJlYDI7wTkGsb9C7r91L66/jVZYMvaV/IsxHz2H0V4PnsPorY/oVdfupfXX8afoVc/upfXX8a9LDkj15JmjuJMAk7uzx1JdRbnqZA5VmCQsSFxtYAGeJA3DfxrGXUi4zkwOfGy/jUx1W1UZBI0/gl42jCgglQw8Ik8M9nGrVNLhvZkjHRtptaYUSVpBInVQrMylcsUYsF2dkkM2QNwPyl7a3aNkA9ozWl0jqzFNjaZwQpXcQMqY9jB3bxnYf6SKeVblFwAOwYrOezB0/oaK8t5LeYZSQY3cVPFWU8mBwR4q5k1u1Vn0dMY51ypJ6uUDwJR2jsbHFTvHeME9V1jaQsIp42jmjSSNuKuAynzGgOTNF6TmtpOst5Xik4bSHGR2EcGHcQRUr/WtpTZ2evXh77qo9r7MfVVh6X6FrSQlreWWDPyd0qDxBvC/3Vo/1FyZ+PJj/AA5z/VoSVbpXSk1zJ1lxK8r8Muc4HYo4KO4ACs7VXVi40hN1Vuu4Ebch+DiHax7exRvPiyRcGiOhazjIa4llnx8nIiQ+ML4X+6rF0dYRQRiOGNI414KgCqPMOdAYWq2r8VhbJbwjwV3sx987n3zN3n6gAOArbUpQg5g6Uf2xeeUT+jHUs/J8+NXXkU9s1M9Yeie1vLmW5ea4V5SCwQx7IIVV3ZQngo51stSuj+DRkkkkMszmRQp6woQADndsqKEkuqF9Mf7HufHF/WjqaVqtaNBJfWr20jOiSbOWTG0Nl1YY2gRxUcqEHJhrrPVT4ja/4aH+mtQM9CFn/EXXpi//ADqydHWghhjiUkrHGqAniQqhQTjnuoSzIrkHSvw83lpPbauvqrK56FrR3ZzcXQLszEAxYBYknHufDfQGv/J6+CvPKRey1WBrpq2mkLR7dyAx8KN+OxIM7LeLeQe0EjnWNqTqXDoxZVhklcSsrHrCpI2QQMbKjtqTUIOQ9LaNltpnhnQpKhwQfqKnmp4g86z9XdbLuxz+bTMisclCA8ZPbsMCAe8YJrpPWbVW1v0C3MQYjOy48GRM/Ncb/NwPMVXF90GKT7hesq9kkQc+srKPqoSV3rDrxfXqdXPOTHzRAI0b6QUZbxEkVrtX9CTXtwkEC5duJ+Si83Y8lH17gN5FWxo7oNQH3e8dxnhFGI/NtMz/AGVZOrurltYx9XbRCMHex3s7ntZzvY+PhyoD96uaFjsrWK3i97GuMnizHezHvLEnz1TPTDqK0Er3tuuYJDtShR8DIffNj5jHeTyJOdxGL4r4wyMHeKEHIWjdIS28qywSNHIvvWU7xniOwg8wcg1YFp003yrh4raQ/O2XQ+cB8E+LFT3WHoisbhi8W3bOTk9VjqyfJMCB/l2ai8nQW+fBvlx325z/AFaEkF1q16vNIAJcOojBz1cSlIyRwLAks2OWSQKx9T9VptI3AiiBCgjrZMeDEnMntYjOF5nuyRbGiuhK2Qg3E8s2PkqBCh8eMt6GFWPorRcNtGIreNYoxwVRgZ5k9pPad5oD7orR0dtDHBENmONAijjuA5nmTxJ5mlZdKECtHrHq6tyNpTsSgbm5NjgGx9vEfVXyleZRUlqSJjJxe0V/cWk8TFWDBh2OPuNefu3a/r/3pSsXmtP4TJ5ez2jE3a/r/wB6e7dr+v8A3pSnmtP4R5xZ7R7t2v6/9683t5DxBJ72B++lKlY1S6qI8vZ7Sa6i6BeItNIMFl2VXIJwSCScbuQ+uphSlZjE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www.newhorizons.com/LOCALWEBADMIN/images/318/New%20Design/msoffi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718713"/>
            <a:ext cx="4100371" cy="14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linux-mag.com/s/i/topics/tu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40" y="231272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1200" y="0"/>
            <a:ext cx="77628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US" sz="4800"/>
              <a:t>What is an Arduino “Sketch”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26257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42863" y="685800"/>
            <a:ext cx="9107278" cy="62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2000" b="1" u="sng" dirty="0"/>
              <a:t>Basic structure of an Arduino sketch:</a:t>
            </a:r>
          </a:p>
          <a:p>
            <a:endParaRPr lang="en-US" sz="2000" b="1" u="sng" dirty="0"/>
          </a:p>
          <a:p>
            <a:r>
              <a:rPr lang="en-US" sz="2000" dirty="0">
                <a:latin typeface="Lucida Sans Typewriter" pitchFamily="49" charset="0"/>
              </a:rPr>
              <a:t>[… Area to declare global variables …]</a:t>
            </a:r>
          </a:p>
          <a:p>
            <a:endParaRPr lang="en-US" sz="2000" dirty="0">
              <a:latin typeface="Lucida Sans Typewriter" pitchFamily="49" charset="0"/>
            </a:endParaRPr>
          </a:p>
          <a:p>
            <a:r>
              <a:rPr lang="en-US" sz="2000" dirty="0">
                <a:latin typeface="Lucida Sans Typewriter" pitchFamily="49" charset="0"/>
              </a:rPr>
              <a:t>void setup()</a:t>
            </a:r>
          </a:p>
          <a:p>
            <a:r>
              <a:rPr lang="en-US" sz="2000" dirty="0">
                <a:latin typeface="Lucida Sans Typewriter" pitchFamily="49" charset="0"/>
              </a:rPr>
              <a:t>{</a:t>
            </a:r>
          </a:p>
          <a:p>
            <a:r>
              <a:rPr lang="en-US" sz="2000" dirty="0">
                <a:latin typeface="Lucida Sans Typewriter" pitchFamily="49" charset="0"/>
              </a:rPr>
              <a:t>… area to setup hardware, </a:t>
            </a:r>
            <a:r>
              <a:rPr lang="en-US" sz="2000" dirty="0" err="1">
                <a:latin typeface="Lucida Sans Typewriter" pitchFamily="49" charset="0"/>
              </a:rPr>
              <a:t>eg</a:t>
            </a:r>
            <a:r>
              <a:rPr lang="en-US" sz="2000" dirty="0">
                <a:latin typeface="Lucida Sans Typewriter" pitchFamily="49" charset="0"/>
              </a:rPr>
              <a:t>. Set pin modes to </a:t>
            </a:r>
            <a:r>
              <a:rPr lang="en-US" sz="2000" dirty="0" err="1">
                <a:latin typeface="Lucida Sans Typewriter" pitchFamily="49" charset="0"/>
              </a:rPr>
              <a:t>inp</a:t>
            </a:r>
            <a:r>
              <a:rPr lang="en-US" sz="2000" dirty="0">
                <a:latin typeface="Lucida Sans Typewriter" pitchFamily="49" charset="0"/>
              </a:rPr>
              <a:t>/out </a:t>
            </a:r>
            <a:r>
              <a:rPr lang="en-US" sz="2000" dirty="0" err="1">
                <a:latin typeface="Lucida Sans Typewriter" pitchFamily="49" charset="0"/>
              </a:rPr>
              <a:t>etc</a:t>
            </a:r>
            <a:endParaRPr lang="en-US" sz="2000" dirty="0">
              <a:latin typeface="Lucida Sans Typewriter" pitchFamily="49" charset="0"/>
            </a:endParaRPr>
          </a:p>
          <a:p>
            <a:r>
              <a:rPr lang="en-US" sz="2000" dirty="0">
                <a:latin typeface="Lucida Sans Typewriter" pitchFamily="49" charset="0"/>
              </a:rPr>
              <a:t>}</a:t>
            </a:r>
          </a:p>
          <a:p>
            <a:endParaRPr lang="en-US" sz="2000" dirty="0">
              <a:latin typeface="Lucida Sans Typewriter" pitchFamily="49" charset="0"/>
            </a:endParaRPr>
          </a:p>
          <a:p>
            <a:r>
              <a:rPr lang="en-US" sz="2000" dirty="0">
                <a:latin typeface="Lucida Sans Typewriter" pitchFamily="49" charset="0"/>
              </a:rPr>
              <a:t>void loop()</a:t>
            </a:r>
          </a:p>
          <a:p>
            <a:r>
              <a:rPr lang="en-US" sz="2000" dirty="0">
                <a:latin typeface="Lucida Sans Typewriter" pitchFamily="49" charset="0"/>
              </a:rPr>
              <a:t>{</a:t>
            </a:r>
          </a:p>
          <a:p>
            <a:r>
              <a:rPr lang="en-US" sz="2000" dirty="0">
                <a:latin typeface="Lucida Sans Typewriter" pitchFamily="49" charset="0"/>
              </a:rPr>
              <a:t>  </a:t>
            </a:r>
            <a:r>
              <a:rPr lang="en-US" sz="2000" dirty="0" err="1">
                <a:latin typeface="Lucida Sans Typewriter" pitchFamily="49" charset="0"/>
              </a:rPr>
              <a:t>send_pulse_to_pin</a:t>
            </a:r>
            <a:r>
              <a:rPr lang="en-US" sz="2000" dirty="0">
                <a:latin typeface="Lucida Sans Typewriter" pitchFamily="49" charset="0"/>
              </a:rPr>
              <a:t>(13, 1);</a:t>
            </a:r>
          </a:p>
          <a:p>
            <a:r>
              <a:rPr lang="en-US" sz="2000" dirty="0">
                <a:latin typeface="Lucida Sans Typewriter" pitchFamily="49" charset="0"/>
              </a:rPr>
              <a:t>… main program that will run continuously … </a:t>
            </a:r>
          </a:p>
          <a:p>
            <a:r>
              <a:rPr lang="en-US" sz="2000" dirty="0">
                <a:latin typeface="Lucida Sans Typewriter" pitchFamily="49" charset="0"/>
              </a:rPr>
              <a:t>}</a:t>
            </a:r>
          </a:p>
          <a:p>
            <a:r>
              <a:rPr lang="en-US" sz="1200" dirty="0">
                <a:latin typeface="Lucida Sans Typewriter" pitchFamily="49" charset="0"/>
              </a:rPr>
              <a:t>  </a:t>
            </a:r>
          </a:p>
          <a:p>
            <a:r>
              <a:rPr lang="en-US" dirty="0" err="1" smtClean="0">
                <a:latin typeface="Lucida Sans Typewriter" pitchFamily="49" charset="0"/>
              </a:rPr>
              <a:t>send_pulse_to_pin</a:t>
            </a:r>
            <a:r>
              <a:rPr lang="en-US" dirty="0" smtClean="0">
                <a:latin typeface="Lucida Sans Typewriter" pitchFamily="49" charset="0"/>
              </a:rPr>
              <a:t>(</a:t>
            </a:r>
            <a:r>
              <a:rPr lang="en-US" dirty="0" err="1" smtClean="0">
                <a:latin typeface="Lucida Sans Typewriter" pitchFamily="49" charset="0"/>
              </a:rPr>
              <a:t>pin_X,duration_d</a:t>
            </a:r>
            <a:r>
              <a:rPr lang="en-US" dirty="0">
                <a:latin typeface="Lucida Sans Typewriter" pitchFamily="49" charset="0"/>
              </a:rPr>
              <a:t>)</a:t>
            </a:r>
          </a:p>
          <a:p>
            <a:r>
              <a:rPr lang="en-US" dirty="0" smtClean="0">
                <a:latin typeface="Lucida Sans Typewriter" pitchFamily="49" charset="0"/>
              </a:rPr>
              <a:t>{</a:t>
            </a:r>
          </a:p>
          <a:p>
            <a:r>
              <a:rPr lang="en-US" dirty="0">
                <a:latin typeface="Lucida Sans Typewriter" pitchFamily="49" charset="0"/>
              </a:rPr>
              <a:t>	</a:t>
            </a:r>
            <a:r>
              <a:rPr lang="en-US" dirty="0" smtClean="0">
                <a:latin typeface="Lucida Sans Typewriter" pitchFamily="49" charset="0"/>
              </a:rPr>
              <a:t>	</a:t>
            </a:r>
            <a:r>
              <a:rPr lang="en-US" dirty="0" err="1" smtClean="0">
                <a:latin typeface="Lucida Sans Typewriter" pitchFamily="49" charset="0"/>
              </a:rPr>
              <a:t>digitalWrite</a:t>
            </a:r>
            <a:r>
              <a:rPr lang="en-US" dirty="0" smtClean="0">
                <a:latin typeface="Lucida Sans Typewriter" pitchFamily="49" charset="0"/>
              </a:rPr>
              <a:t>(</a:t>
            </a:r>
            <a:r>
              <a:rPr lang="en-US" dirty="0" err="1" smtClean="0">
                <a:latin typeface="Lucida Sans Typewriter" pitchFamily="49" charset="0"/>
              </a:rPr>
              <a:t>pin_X</a:t>
            </a:r>
            <a:r>
              <a:rPr lang="en-US" dirty="0" smtClean="0">
                <a:latin typeface="Lucida Sans Typewriter" pitchFamily="49" charset="0"/>
              </a:rPr>
              <a:t>, HIGH); // set </a:t>
            </a:r>
            <a:r>
              <a:rPr lang="en-US" dirty="0" err="1" smtClean="0">
                <a:latin typeface="Lucida Sans Typewriter" pitchFamily="49" charset="0"/>
              </a:rPr>
              <a:t>pin_X</a:t>
            </a:r>
            <a:r>
              <a:rPr lang="en-US" dirty="0" smtClean="0">
                <a:latin typeface="Lucida Sans Typewriter" pitchFamily="49" charset="0"/>
              </a:rPr>
              <a:t> HIGH</a:t>
            </a:r>
            <a:endParaRPr lang="en-US" dirty="0">
              <a:latin typeface="Lucida Sans Typewriter" pitchFamily="49" charset="0"/>
            </a:endParaRPr>
          </a:p>
          <a:p>
            <a:r>
              <a:rPr lang="en-US" dirty="0" smtClean="0">
                <a:latin typeface="Lucida Sans Typewriter" pitchFamily="49" charset="0"/>
              </a:rPr>
              <a:t>		delay(</a:t>
            </a:r>
            <a:r>
              <a:rPr lang="en-US" dirty="0" err="1" smtClean="0">
                <a:latin typeface="Lucida Sans Typewriter" pitchFamily="49" charset="0"/>
              </a:rPr>
              <a:t>duration_d</a:t>
            </a:r>
            <a:r>
              <a:rPr lang="en-US" dirty="0" smtClean="0">
                <a:latin typeface="Lucida Sans Typewriter" pitchFamily="49" charset="0"/>
              </a:rPr>
              <a:t>);         // wait for </a:t>
            </a:r>
            <a:r>
              <a:rPr lang="en-US" dirty="0" err="1" smtClean="0">
                <a:latin typeface="Lucida Sans Typewriter" pitchFamily="49" charset="0"/>
              </a:rPr>
              <a:t>duration_d</a:t>
            </a:r>
            <a:r>
              <a:rPr lang="en-US" dirty="0" smtClean="0">
                <a:latin typeface="Lucida Sans Typewriter" pitchFamily="49" charset="0"/>
              </a:rPr>
              <a:t> </a:t>
            </a:r>
            <a:r>
              <a:rPr lang="en-US" dirty="0" err="1" smtClean="0">
                <a:latin typeface="Lucida Sans Typewriter" pitchFamily="49" charset="0"/>
              </a:rPr>
              <a:t>millisec</a:t>
            </a:r>
            <a:endParaRPr lang="en-US" dirty="0">
              <a:latin typeface="Lucida Sans Typewriter" pitchFamily="49" charset="0"/>
            </a:endParaRPr>
          </a:p>
          <a:p>
            <a:r>
              <a:rPr lang="en-US" dirty="0" smtClean="0">
                <a:latin typeface="Lucida Sans Typewriter" pitchFamily="49" charset="0"/>
              </a:rPr>
              <a:t>		</a:t>
            </a:r>
            <a:r>
              <a:rPr lang="en-US" dirty="0" err="1" smtClean="0">
                <a:latin typeface="Lucida Sans Typewriter" pitchFamily="49" charset="0"/>
              </a:rPr>
              <a:t>digitalWrite</a:t>
            </a:r>
            <a:r>
              <a:rPr lang="en-US" dirty="0" smtClean="0">
                <a:latin typeface="Lucida Sans Typewriter" pitchFamily="49" charset="0"/>
              </a:rPr>
              <a:t>(</a:t>
            </a:r>
            <a:r>
              <a:rPr lang="en-US" dirty="0" err="1" smtClean="0">
                <a:latin typeface="Lucida Sans Typewriter" pitchFamily="49" charset="0"/>
              </a:rPr>
              <a:t>pin_X</a:t>
            </a:r>
            <a:r>
              <a:rPr lang="en-US" dirty="0" smtClean="0">
                <a:latin typeface="Lucida Sans Typewriter" pitchFamily="49" charset="0"/>
              </a:rPr>
              <a:t>, LOW);	// set </a:t>
            </a:r>
            <a:r>
              <a:rPr lang="en-US" dirty="0" err="1" smtClean="0">
                <a:latin typeface="Lucida Sans Typewriter" pitchFamily="49" charset="0"/>
              </a:rPr>
              <a:t>pin_X</a:t>
            </a:r>
            <a:r>
              <a:rPr lang="en-US" dirty="0" smtClean="0">
                <a:latin typeface="Lucida Sans Typewriter" pitchFamily="49" charset="0"/>
              </a:rPr>
              <a:t> back to LOW</a:t>
            </a:r>
            <a:endParaRPr lang="en-US" dirty="0">
              <a:latin typeface="Lucida Sans Typewriter" pitchFamily="49" charset="0"/>
            </a:endParaRPr>
          </a:p>
          <a:p>
            <a:r>
              <a:rPr lang="en-US" dirty="0">
                <a:latin typeface="Lucida Sans Typewriter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254125"/>
            <a:ext cx="5943600" cy="457200"/>
          </a:xfrm>
          <a:prstGeom prst="rect">
            <a:avLst/>
          </a:prstGeom>
          <a:solidFill>
            <a:srgbClr val="FF99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-304800" y="1863725"/>
            <a:ext cx="2362200" cy="457200"/>
          </a:xfrm>
          <a:prstGeom prst="rect">
            <a:avLst/>
          </a:prstGeom>
          <a:solidFill>
            <a:srgbClr val="FF99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-228600" y="3387725"/>
            <a:ext cx="2362200" cy="457200"/>
          </a:xfrm>
          <a:prstGeom prst="rect">
            <a:avLst/>
          </a:prstGeom>
          <a:solidFill>
            <a:srgbClr val="FF99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2057400" y="838200"/>
            <a:ext cx="6761163" cy="2549525"/>
            <a:chOff x="1296" y="937"/>
            <a:chExt cx="4259" cy="1606"/>
          </a:xfrm>
        </p:grpSpPr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1296" y="1248"/>
              <a:ext cx="2831" cy="1295"/>
              <a:chOff x="1296" y="1248"/>
              <a:chExt cx="2831" cy="1295"/>
            </a:xfrm>
          </p:grpSpPr>
          <p:sp>
            <p:nvSpPr>
              <p:cNvPr id="11274" name="Line 10"/>
              <p:cNvSpPr>
                <a:spLocks noChangeShapeType="1"/>
              </p:cNvSpPr>
              <p:nvPr/>
            </p:nvSpPr>
            <p:spPr bwMode="auto">
              <a:xfrm flipH="1" flipV="1">
                <a:off x="3743" y="1247"/>
                <a:ext cx="386" cy="98"/>
              </a:xfrm>
              <a:prstGeom prst="line">
                <a:avLst/>
              </a:prstGeom>
              <a:noFill/>
              <a:ln w="255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Line 11"/>
              <p:cNvSpPr>
                <a:spLocks noChangeShapeType="1"/>
              </p:cNvSpPr>
              <p:nvPr/>
            </p:nvSpPr>
            <p:spPr bwMode="auto">
              <a:xfrm flipH="1">
                <a:off x="1295" y="1392"/>
                <a:ext cx="2834" cy="192"/>
              </a:xfrm>
              <a:prstGeom prst="line">
                <a:avLst/>
              </a:prstGeom>
              <a:noFill/>
              <a:ln w="255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Line 12"/>
              <p:cNvSpPr>
                <a:spLocks noChangeShapeType="1"/>
              </p:cNvSpPr>
              <p:nvPr/>
            </p:nvSpPr>
            <p:spPr bwMode="auto">
              <a:xfrm flipH="1">
                <a:off x="1343" y="1440"/>
                <a:ext cx="2786" cy="1104"/>
              </a:xfrm>
              <a:prstGeom prst="line">
                <a:avLst/>
              </a:prstGeom>
              <a:noFill/>
              <a:ln w="255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122" y="937"/>
              <a:ext cx="1433" cy="754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r>
                <a:rPr lang="en-IN" sz="2400">
                  <a:solidFill>
                    <a:srgbClr val="FF3300"/>
                  </a:solidFill>
                </a:rPr>
                <a:t>Necessary</a:t>
              </a:r>
            </a:p>
            <a:p>
              <a:r>
                <a:rPr lang="en-IN" sz="2400">
                  <a:solidFill>
                    <a:srgbClr val="FF3300"/>
                  </a:solidFill>
                </a:rPr>
                <a:t>components of </a:t>
              </a:r>
            </a:p>
            <a:p>
              <a:r>
                <a:rPr lang="en-IN" sz="2400">
                  <a:solidFill>
                    <a:srgbClr val="FF3300"/>
                  </a:solidFill>
                </a:rPr>
                <a:t>valid sketch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42888" y="0"/>
            <a:ext cx="8709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US" sz="4800"/>
              <a:t>Getting started with the Arduino</a:t>
            </a:r>
          </a:p>
        </p:txBody>
      </p:sp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30749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065963" cy="54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27125" y="0"/>
            <a:ext cx="6950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IN" sz="4800"/>
              <a:t>Typical Status messages</a:t>
            </a:r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30749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"/>
          <a:stretch>
            <a:fillRect/>
          </a:stretch>
        </p:blipFill>
        <p:spPr bwMode="auto">
          <a:xfrm>
            <a:off x="152400" y="895350"/>
            <a:ext cx="89852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8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3276600" y="5561013"/>
            <a:ext cx="838200" cy="384175"/>
          </a:xfrm>
          <a:prstGeom prst="line">
            <a:avLst/>
          </a:prstGeom>
          <a:noFill/>
          <a:ln w="41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63" y="5891213"/>
            <a:ext cx="9107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IN" sz="2400"/>
              <a:t>This is usually not a good sign – check board selection, try again, </a:t>
            </a:r>
          </a:p>
          <a:p>
            <a:r>
              <a:rPr lang="en-IN" sz="2400"/>
              <a:t>else you have likely fried the ATMEGA168 </a:t>
            </a:r>
            <a:r>
              <a:rPr lang="en-IN" sz="2400">
                <a:latin typeface="Times New Roman" pitchFamily="16" charset="0"/>
                <a:cs typeface="Times New Roman" pitchFamily="16" charset="0"/>
              </a:rPr>
              <a:t>→</a:t>
            </a:r>
            <a:r>
              <a:rPr lang="en-IN" sz="2400"/>
              <a:t> trip to Lamington 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-34925" y="2590800"/>
            <a:ext cx="9313863" cy="4008438"/>
            <a:chOff x="-22" y="1632"/>
            <a:chExt cx="5867" cy="252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32"/>
              <a:ext cx="3276" cy="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727" y="3715"/>
              <a:ext cx="21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r>
                <a:rPr lang="en-IN" sz="3200"/>
                <a:t>Cell of Flash RAM</a:t>
              </a:r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 rot="18660000">
              <a:off x="-326" y="2865"/>
              <a:ext cx="255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r>
                <a:rPr lang="en-IN" sz="3200"/>
                <a:t>How does this work ?</a:t>
              </a: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 flipH="1" flipV="1">
              <a:off x="3119" y="3071"/>
              <a:ext cx="1250" cy="19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270" y="2832"/>
              <a:ext cx="1576" cy="1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r>
                <a:rPr lang="en-IN" sz="2000"/>
                <a:t>Charge is stored</a:t>
              </a:r>
            </a:p>
            <a:p>
              <a:r>
                <a:rPr lang="en-IN" sz="2000"/>
                <a:t>here by control gate.</a:t>
              </a:r>
            </a:p>
            <a:p>
              <a:r>
                <a:rPr lang="en-IN" sz="2000"/>
                <a:t>Permanently keeps</a:t>
              </a:r>
            </a:p>
            <a:p>
              <a:r>
                <a:rPr lang="en-IN" sz="2000"/>
                <a:t>The transistor </a:t>
              </a:r>
            </a:p>
            <a:p>
              <a:r>
                <a:rPr lang="en-IN" sz="2000"/>
                <a:t>ON or OFF</a:t>
              </a:r>
            </a:p>
            <a:p>
              <a:r>
                <a:rPr lang="en-IN" sz="3200"/>
                <a:t> </a:t>
              </a:r>
            </a:p>
          </p:txBody>
        </p:sp>
      </p:grp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-20638" y="15875"/>
            <a:ext cx="9244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3200"/>
              <a:t>What does “uploading” program to Arduino mean?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0" y="5334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1138" y="687388"/>
            <a:ext cx="90598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3200">
                <a:latin typeface="Times New Roman" pitchFamily="16" charset="0"/>
                <a:cs typeface="Times New Roman" pitchFamily="16" charset="0"/>
              </a:rPr>
              <a:t>→</a:t>
            </a:r>
            <a:r>
              <a:rPr lang="en-US" sz="3200"/>
              <a:t>Program is loaded into the FlashRAM – stored </a:t>
            </a:r>
          </a:p>
          <a:p>
            <a:r>
              <a:rPr lang="en-US" sz="3200"/>
              <a:t>    permanently (until you upload a new program).</a:t>
            </a:r>
          </a:p>
          <a:p>
            <a:r>
              <a:rPr lang="en-US" sz="3200">
                <a:latin typeface="Times New Roman" pitchFamily="16" charset="0"/>
                <a:cs typeface="Times New Roman" pitchFamily="16" charset="0"/>
              </a:rPr>
              <a:t>→</a:t>
            </a:r>
            <a:r>
              <a:rPr lang="en-US" sz="3200"/>
              <a:t>Everytime Arduino is powered up, it starts </a:t>
            </a:r>
          </a:p>
          <a:p>
            <a:r>
              <a:rPr lang="en-US" sz="3200"/>
              <a:t>    running the program. </a:t>
            </a:r>
          </a:p>
          <a:p>
            <a:r>
              <a:rPr lang="en-US" sz="3200">
                <a:latin typeface="Times New Roman" pitchFamily="16" charset="0"/>
                <a:cs typeface="Times New Roman" pitchFamily="16" charset="0"/>
              </a:rPr>
              <a:t>→</a:t>
            </a:r>
            <a:r>
              <a:rPr lang="en-US" sz="3200"/>
              <a:t>There is only one program in the FlashRAM.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8225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50925" y="15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990600"/>
            <a:ext cx="65556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EP315 Course structure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/>
              <a:buChar char="Ø"/>
            </a:pPr>
            <a:r>
              <a:rPr lang="en-US" sz="3600" dirty="0" err="1" smtClean="0">
                <a:solidFill>
                  <a:schemeClr val="tx1"/>
                </a:solidFill>
              </a:rPr>
              <a:t>Approx</a:t>
            </a:r>
            <a:r>
              <a:rPr lang="en-US" sz="3600" dirty="0" smtClean="0">
                <a:solidFill>
                  <a:schemeClr val="tx1"/>
                </a:solidFill>
              </a:rPr>
              <a:t> 5 lab sessions  30%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Project*							   45%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End-semester exam		25%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715000"/>
            <a:ext cx="7072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*See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http://home.iitb.ac.in/~pradeepsarin/teaching</a:t>
            </a:r>
            <a:b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for past years’ projects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2163762"/>
          </a:xfrm>
        </p:spPr>
        <p:txBody>
          <a:bodyPr/>
          <a:lstStyle/>
          <a:p>
            <a:r>
              <a:rPr lang="en-US" sz="4800" u="sng" dirty="0" smtClean="0"/>
              <a:t>EP315</a:t>
            </a:r>
            <a:r>
              <a:rPr lang="en-US" sz="4800" u="sng" dirty="0"/>
              <a:t/>
            </a:r>
            <a:br>
              <a:rPr lang="en-US" sz="4800" u="sng" dirty="0"/>
            </a:br>
            <a:r>
              <a:rPr lang="en-US" sz="4800" dirty="0" smtClean="0"/>
              <a:t>Microprocessors</a:t>
            </a:r>
            <a:br>
              <a:rPr lang="en-US" sz="4800" dirty="0" smtClean="0"/>
            </a:br>
            <a:r>
              <a:rPr lang="en-US" sz="4800" dirty="0" smtClean="0"/>
              <a:t>for Physicists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00643" y="4495800"/>
            <a:ext cx="2362200" cy="1371600"/>
            <a:chOff x="3276600" y="3581400"/>
            <a:chExt cx="2362200" cy="1371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276600" y="3581400"/>
              <a:ext cx="2362200" cy="13716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52269" y="4082534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Physics Experiment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0" y="3308866"/>
            <a:ext cx="1905000" cy="1186934"/>
            <a:chOff x="2438400" y="2667000"/>
            <a:chExt cx="1905000" cy="1186934"/>
          </a:xfrm>
        </p:grpSpPr>
        <p:grpSp>
          <p:nvGrpSpPr>
            <p:cNvPr id="6" name="Group 5"/>
            <p:cNvGrpSpPr/>
            <p:nvPr/>
          </p:nvGrpSpPr>
          <p:grpSpPr>
            <a:xfrm>
              <a:off x="2438400" y="2667000"/>
              <a:ext cx="1905000" cy="762000"/>
              <a:chOff x="2438400" y="2667000"/>
              <a:chExt cx="1905000" cy="7620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2438400" y="2667000"/>
                <a:ext cx="1905000" cy="76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DejaVu Sans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926670" y="2863334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Control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Straight Arrow Connector 7"/>
            <p:cNvCxnSpPr>
              <a:stCxn id="5" idx="2"/>
            </p:cNvCxnSpPr>
            <p:nvPr/>
          </p:nvCxnSpPr>
          <p:spPr bwMode="auto">
            <a:xfrm>
              <a:off x="3390900" y="3429000"/>
              <a:ext cx="464229" cy="42493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4322154" y="3308866"/>
            <a:ext cx="1905000" cy="1186934"/>
            <a:chOff x="4322154" y="2775466"/>
            <a:chExt cx="1905000" cy="1186934"/>
          </a:xfrm>
        </p:grpSpPr>
        <p:grpSp>
          <p:nvGrpSpPr>
            <p:cNvPr id="11" name="Group 10"/>
            <p:cNvGrpSpPr/>
            <p:nvPr/>
          </p:nvGrpSpPr>
          <p:grpSpPr>
            <a:xfrm>
              <a:off x="4322154" y="2775466"/>
              <a:ext cx="1905000" cy="762000"/>
              <a:chOff x="2438400" y="2667000"/>
              <a:chExt cx="1905000" cy="7620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2438400" y="2667000"/>
                <a:ext cx="1905000" cy="76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DejaVu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26670" y="2863334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Readout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>
              <a:endCxn id="12" idx="2"/>
            </p:cNvCxnSpPr>
            <p:nvPr/>
          </p:nvCxnSpPr>
          <p:spPr bwMode="auto">
            <a:xfrm flipV="1">
              <a:off x="4810424" y="3537466"/>
              <a:ext cx="464230" cy="42493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2286000" y="3124200"/>
            <a:ext cx="4114800" cy="1126867"/>
            <a:chOff x="2286000" y="2590800"/>
            <a:chExt cx="4114800" cy="1126867"/>
          </a:xfrm>
        </p:grpSpPr>
        <p:grpSp>
          <p:nvGrpSpPr>
            <p:cNvPr id="21" name="Group 20"/>
            <p:cNvGrpSpPr/>
            <p:nvPr/>
          </p:nvGrpSpPr>
          <p:grpSpPr>
            <a:xfrm>
              <a:off x="4038600" y="3080265"/>
              <a:ext cx="533400" cy="218787"/>
              <a:chOff x="4038600" y="2971799"/>
              <a:chExt cx="533400" cy="218787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 flipH="1">
                <a:off x="4038600" y="2971799"/>
                <a:ext cx="533400" cy="1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4038600" y="3190585"/>
                <a:ext cx="533400" cy="1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Rectangle 21"/>
            <p:cNvSpPr/>
            <p:nvPr/>
          </p:nvSpPr>
          <p:spPr bwMode="auto">
            <a:xfrm>
              <a:off x="2286000" y="2590800"/>
              <a:ext cx="4114800" cy="11268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DejaVu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6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2163762"/>
          </a:xfrm>
        </p:spPr>
        <p:txBody>
          <a:bodyPr/>
          <a:lstStyle/>
          <a:p>
            <a:r>
              <a:rPr lang="en-US" sz="4800" u="sng" dirty="0" smtClean="0"/>
              <a:t>EP315</a:t>
            </a:r>
            <a:r>
              <a:rPr lang="en-US" sz="4800" u="sng" dirty="0"/>
              <a:t/>
            </a:r>
            <a:br>
              <a:rPr lang="en-US" sz="4800" u="sng" dirty="0"/>
            </a:br>
            <a:r>
              <a:rPr lang="en-US" sz="4800" dirty="0" smtClean="0"/>
              <a:t>Microprocessors</a:t>
            </a:r>
            <a:br>
              <a:rPr lang="en-US" sz="4800" dirty="0" smtClean="0"/>
            </a:br>
            <a:r>
              <a:rPr lang="en-US" sz="4800" dirty="0" smtClean="0"/>
              <a:t>for Physicists</a:t>
            </a:r>
            <a:endParaRPr lang="en-US" sz="4800" dirty="0"/>
          </a:p>
        </p:txBody>
      </p:sp>
      <p:pic>
        <p:nvPicPr>
          <p:cNvPr id="3079" name="Picture 7" descr="http://www.bhashatech.com/22-279-large/freeduino-us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4040"/>
          <a:stretch/>
        </p:blipFill>
        <p:spPr bwMode="auto">
          <a:xfrm>
            <a:off x="2133600" y="3282285"/>
            <a:ext cx="4876800" cy="35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251460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Arduino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457200" y="533400"/>
            <a:ext cx="8547100" cy="5437188"/>
            <a:chOff x="288" y="336"/>
            <a:chExt cx="5384" cy="34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1"/>
            <a:stretch>
              <a:fillRect/>
            </a:stretch>
          </p:blipFill>
          <p:spPr bwMode="auto">
            <a:xfrm>
              <a:off x="288" y="336"/>
              <a:ext cx="5041" cy="3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271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3523" y="3318"/>
              <a:ext cx="215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" charset="0"/>
                </a:defRPr>
              </a:lvl9pPr>
            </a:lstStyle>
            <a:p>
              <a:r>
                <a:rPr lang="en-US" sz="2000">
                  <a:solidFill>
                    <a:srgbClr val="FF3300"/>
                  </a:solidFill>
                  <a:latin typeface="Lucida Sans Typewriter" pitchFamily="49" charset="0"/>
                </a:rPr>
                <a:t>http://www.arduino.cc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82257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"/>
          <a:stretch>
            <a:fillRect/>
          </a:stretch>
        </p:blipFill>
        <p:spPr bwMode="auto">
          <a:xfrm>
            <a:off x="76200" y="241300"/>
            <a:ext cx="868362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3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3"/>
          <a:stretch>
            <a:fillRect/>
          </a:stretch>
        </p:blipFill>
        <p:spPr bwMode="auto">
          <a:xfrm>
            <a:off x="508000" y="1066800"/>
            <a:ext cx="8126413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1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5213" y="152400"/>
            <a:ext cx="72215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3600"/>
              <a:t>The Heart of the Arduino hardware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191000" y="4114800"/>
            <a:ext cx="2362200" cy="381000"/>
          </a:xfrm>
          <a:prstGeom prst="rect">
            <a:avLst/>
          </a:prstGeom>
          <a:solidFill>
            <a:srgbClr val="FF0000">
              <a:alpha val="34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352800" y="762000"/>
            <a:ext cx="1600200" cy="3276600"/>
          </a:xfrm>
          <a:prstGeom prst="line">
            <a:avLst/>
          </a:prstGeom>
          <a:noFill/>
          <a:ln w="604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19163" y="0"/>
            <a:ext cx="73231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IN" sz="4800"/>
              <a:t>What is the ATMEGA168?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-17463" y="914400"/>
            <a:ext cx="9211281" cy="538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 marL="4556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3200" u="sng" dirty="0"/>
              <a:t>A microcontroller </a:t>
            </a:r>
            <a:r>
              <a:rPr lang="en-US" sz="3200" u="sng" dirty="0">
                <a:latin typeface="Times New Roman" pitchFamily="16" charset="0"/>
                <a:cs typeface="Times New Roman" pitchFamily="16" charset="0"/>
              </a:rPr>
              <a:t>→ </a:t>
            </a:r>
            <a:r>
              <a:rPr lang="en-US" sz="3200" u="sng" dirty="0"/>
              <a:t>microprocessor that works on</a:t>
            </a:r>
          </a:p>
          <a:p>
            <a:r>
              <a:rPr lang="en-US" sz="3200" dirty="0"/>
              <a:t>                                </a:t>
            </a:r>
            <a:r>
              <a:rPr lang="en-US" sz="3200" u="sng" dirty="0"/>
              <a:t>a specific task</a:t>
            </a:r>
            <a:r>
              <a:rPr lang="en-US" sz="1600" u="sng" dirty="0"/>
              <a:t/>
            </a:r>
            <a:br>
              <a:rPr lang="en-US" sz="1600" u="sng" dirty="0"/>
            </a:br>
            <a:endParaRPr lang="en-US" sz="1600" u="sng" dirty="0"/>
          </a:p>
          <a:p>
            <a:pPr>
              <a:buFont typeface="Wingdings" charset="2"/>
              <a:buChar char=""/>
            </a:pPr>
            <a:r>
              <a:rPr lang="en-US" sz="2400" dirty="0"/>
              <a:t> 16 </a:t>
            </a:r>
            <a:r>
              <a:rPr lang="en-US" sz="2400" dirty="0" err="1"/>
              <a:t>kB</a:t>
            </a:r>
            <a:r>
              <a:rPr lang="en-US" sz="2400" dirty="0"/>
              <a:t> of Flash RAM</a:t>
            </a:r>
          </a:p>
          <a:p>
            <a:pPr>
              <a:buFont typeface="Wingdings" charset="2"/>
              <a:buChar char=""/>
            </a:pPr>
            <a:r>
              <a:rPr lang="en-US" sz="2400" dirty="0"/>
              <a:t>   1 </a:t>
            </a:r>
            <a:r>
              <a:rPr lang="en-US" sz="2400" dirty="0" err="1"/>
              <a:t>kB</a:t>
            </a:r>
            <a:r>
              <a:rPr lang="en-US" sz="2400" dirty="0"/>
              <a:t> of RAM</a:t>
            </a:r>
          </a:p>
          <a:p>
            <a:pPr>
              <a:buFont typeface="Wingdings" charset="2"/>
              <a:buChar char=""/>
            </a:pPr>
            <a:r>
              <a:rPr lang="en-US" sz="2400" dirty="0"/>
              <a:t>  16 MHz clock speed (Typical clock speeds in PC’s ~ GHz)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charset="2"/>
              <a:buChar char=""/>
            </a:pPr>
            <a:r>
              <a:rPr lang="en-US" sz="2400" dirty="0"/>
              <a:t>   </a:t>
            </a:r>
            <a:r>
              <a:rPr lang="en-US" sz="2400" u="sng" dirty="0"/>
              <a:t>Inputs and Outputs </a:t>
            </a:r>
            <a:r>
              <a:rPr lang="en-US" sz="2400" u="sng" dirty="0">
                <a:latin typeface="Times New Roman" pitchFamily="16" charset="0"/>
                <a:cs typeface="Times New Roman" pitchFamily="16" charset="0"/>
              </a:rPr>
              <a:t>→</a:t>
            </a:r>
            <a:r>
              <a:rPr lang="en-US" sz="2400" u="sng" dirty="0"/>
              <a:t> direct connection to external hardware</a:t>
            </a:r>
          </a:p>
          <a:p>
            <a:pPr lvl="1" indent="0">
              <a:buFont typeface="Wingdings" charset="2"/>
              <a:buChar char=""/>
            </a:pPr>
            <a:r>
              <a:rPr lang="en-US" sz="2400" dirty="0"/>
              <a:t> 13 digital </a:t>
            </a:r>
            <a:r>
              <a:rPr lang="en-US" sz="2400" dirty="0" err="1"/>
              <a:t>Input/Output</a:t>
            </a:r>
            <a:r>
              <a:rPr lang="en-US" sz="2400" dirty="0"/>
              <a:t> pins</a:t>
            </a:r>
          </a:p>
          <a:p>
            <a:pPr lvl="1" indent="0">
              <a:buFont typeface="Wingdings" charset="2"/>
              <a:buChar char=""/>
            </a:pPr>
            <a:r>
              <a:rPr lang="en-US" sz="2400" dirty="0"/>
              <a:t>  5 Analog Input pins</a:t>
            </a:r>
          </a:p>
          <a:p>
            <a:pPr lvl="1" indent="0">
              <a:buFont typeface="Wingdings" charset="2"/>
              <a:buChar char=""/>
            </a:pPr>
            <a:r>
              <a:rPr lang="en-US" sz="2400" dirty="0"/>
              <a:t>  6 Analog Output pins (kind of)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charset="2"/>
              <a:buChar char=""/>
            </a:pPr>
            <a:r>
              <a:rPr lang="en-US" sz="2400" dirty="0"/>
              <a:t> Stand-alone unit : program from your PC, then disconnect</a:t>
            </a:r>
            <a:br>
              <a:rPr lang="en-US" sz="2400" dirty="0"/>
            </a:br>
            <a:r>
              <a:rPr lang="en-US" sz="2400" dirty="0"/>
              <a:t>    and it runs on it’s own (with DC power)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705600" y="2441575"/>
            <a:ext cx="199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Smartphones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73100" y="0"/>
            <a:ext cx="78279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IN" sz="4800"/>
              <a:t>What do these terms mean?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2819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12700" y="1109663"/>
            <a:ext cx="9221788" cy="5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1600" u="sng"/>
              <a:t>  </a:t>
            </a:r>
          </a:p>
          <a:p>
            <a:pPr>
              <a:buFont typeface="Wingdings" charset="2"/>
              <a:buChar char=""/>
            </a:pPr>
            <a:r>
              <a:rPr lang="en-US" sz="2400"/>
              <a:t> </a:t>
            </a:r>
            <a:r>
              <a:rPr lang="en-US" sz="2400" b="1" u="sng"/>
              <a:t>“Sketch”</a:t>
            </a:r>
            <a:r>
              <a:rPr lang="en-US" sz="2400"/>
              <a:t> : program written for the Arduino. You write the</a:t>
            </a:r>
            <a:br>
              <a:rPr lang="en-US" sz="2400"/>
            </a:br>
            <a:r>
              <a:rPr lang="en-US" sz="2400"/>
              <a:t>                       code in C. Then compile and upload to the board</a:t>
            </a:r>
            <a:br>
              <a:rPr lang="en-US" sz="2400"/>
            </a:br>
            <a:r>
              <a:rPr lang="en-US" sz="2400"/>
              <a:t>                       over USB</a:t>
            </a:r>
            <a:br>
              <a:rPr lang="en-US" sz="2400"/>
            </a:br>
            <a:endParaRPr lang="en-US" sz="2400"/>
          </a:p>
          <a:p>
            <a:pPr>
              <a:buFont typeface="Wingdings" charset="2"/>
              <a:buChar char=""/>
            </a:pPr>
            <a:r>
              <a:rPr lang="en-US" sz="2400"/>
              <a:t> </a:t>
            </a:r>
            <a:r>
              <a:rPr lang="en-US" sz="2400" b="1" u="sng"/>
              <a:t>“Pin” :</a:t>
            </a:r>
            <a:r>
              <a:rPr lang="en-US" sz="2400"/>
              <a:t>     An input or output pin connected to something,</a:t>
            </a:r>
            <a:br>
              <a:rPr lang="en-US" sz="2400"/>
            </a:br>
            <a:r>
              <a:rPr lang="en-US" sz="2400"/>
              <a:t>                     e.g. LED, pushbutton, servo-motor etc</a:t>
            </a:r>
            <a:br>
              <a:rPr lang="en-US" sz="2400"/>
            </a:br>
            <a:r>
              <a:rPr lang="en-US" sz="2000"/>
              <a:t>                         Note: all digital pins are dual purpose – you define in your sketch</a:t>
            </a:r>
            <a:br>
              <a:rPr lang="en-US" sz="2000"/>
            </a:br>
            <a:r>
              <a:rPr lang="en-US" sz="2000"/>
              <a:t>                         whether you want to use it as input or output</a:t>
            </a:r>
            <a:br>
              <a:rPr lang="en-US" sz="2000"/>
            </a:br>
            <a:endParaRPr lang="en-US" sz="2000"/>
          </a:p>
          <a:p>
            <a:pPr>
              <a:buFont typeface="Wingdings" charset="2"/>
              <a:buChar char=""/>
            </a:pPr>
            <a:r>
              <a:rPr lang="en-US" sz="2000"/>
              <a:t> </a:t>
            </a:r>
            <a:r>
              <a:rPr lang="en-US" sz="2400" b="1" u="sng"/>
              <a:t>“Digital”:</a:t>
            </a:r>
            <a:r>
              <a:rPr lang="en-US" sz="2400"/>
              <a:t>  Value is either HIGH or LOW, corresponding voltage</a:t>
            </a:r>
            <a:br>
              <a:rPr lang="en-US" sz="2400"/>
            </a:br>
            <a:r>
              <a:rPr lang="en-US" sz="2400"/>
              <a:t>                     appearing at the pin is 5V or 0V</a:t>
            </a:r>
            <a:br>
              <a:rPr lang="en-US" sz="2400"/>
            </a:br>
            <a:endParaRPr lang="en-US" sz="2400"/>
          </a:p>
          <a:p>
            <a:pPr>
              <a:buFont typeface="Wingdings" charset="2"/>
              <a:buChar char=""/>
            </a:pPr>
            <a:r>
              <a:rPr lang="en-US" sz="2400"/>
              <a:t> </a:t>
            </a:r>
            <a:r>
              <a:rPr lang="en-US" sz="2400" b="1" u="sng"/>
              <a:t>“Analog”:</a:t>
            </a:r>
            <a:r>
              <a:rPr lang="en-US" sz="2400"/>
              <a:t> Value ranges from 0 to 1024 – corresponds</a:t>
            </a:r>
            <a:br>
              <a:rPr lang="en-US" sz="2400"/>
            </a:br>
            <a:r>
              <a:rPr lang="en-US" sz="2400"/>
              <a:t>                    (by default) to voltage measured at pin from 0 to 5V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30213" y="0"/>
            <a:ext cx="8334375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/>
            <a:r>
              <a:rPr lang="en-US" sz="4800"/>
              <a:t>Arduino Software</a:t>
            </a:r>
          </a:p>
          <a:p>
            <a:pPr algn="ctr"/>
            <a:r>
              <a:rPr lang="en-US" sz="3200"/>
              <a:t>(Integrated Development Environment – IDE)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30749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14800" y="1935163"/>
            <a:ext cx="4757738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r>
              <a:rPr lang="en-US" sz="1600" u="sng" dirty="0"/>
              <a:t>  </a:t>
            </a:r>
          </a:p>
          <a:p>
            <a:pPr>
              <a:buFont typeface="Wingdings" charset="2"/>
              <a:buChar char=""/>
            </a:pPr>
            <a:r>
              <a:rPr lang="en-US" sz="2400" dirty="0"/>
              <a:t> Setup on the Elec. Lab PC’s</a:t>
            </a:r>
          </a:p>
          <a:p>
            <a:pPr>
              <a:buFont typeface="Wingdings" charset="2"/>
              <a:buChar char=""/>
            </a:pPr>
            <a:r>
              <a:rPr lang="en-US" sz="2400" dirty="0"/>
              <a:t> You can easily download and</a:t>
            </a:r>
            <a:br>
              <a:rPr lang="en-US" sz="2400" dirty="0"/>
            </a:br>
            <a:r>
              <a:rPr lang="en-US" sz="2400" dirty="0"/>
              <a:t>    set it up on your own laptop/PC</a:t>
            </a:r>
            <a:br>
              <a:rPr lang="en-US" sz="2400" dirty="0"/>
            </a:br>
            <a:r>
              <a:rPr lang="en-US" sz="2400" dirty="0"/>
              <a:t>    using </a:t>
            </a:r>
            <a:r>
              <a:rPr lang="en-US" sz="2400" dirty="0" smtClean="0"/>
              <a:t>website http://arduino.cc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It let’s you : </a:t>
            </a:r>
          </a:p>
          <a:p>
            <a:pPr>
              <a:buFont typeface="Wingdings" charset="2"/>
              <a:buChar char=""/>
            </a:pPr>
            <a:r>
              <a:rPr lang="en-US" sz="2400" dirty="0"/>
              <a:t> Write/Edit/Compile Sketches</a:t>
            </a:r>
          </a:p>
          <a:p>
            <a:pPr>
              <a:buFont typeface="Wingdings" charset="2"/>
              <a:buChar char=""/>
            </a:pPr>
            <a:r>
              <a:rPr lang="en-US" sz="2400" dirty="0"/>
              <a:t> Download to Arduino board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1701" r="3194" b="3403"/>
          <a:stretch>
            <a:fillRect/>
          </a:stretch>
        </p:blipFill>
        <p:spPr bwMode="auto">
          <a:xfrm>
            <a:off x="0" y="1627188"/>
            <a:ext cx="413702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94" t="1701" r="3194" b="34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275</Words>
  <Application>Microsoft Office PowerPoint</Application>
  <PresentationFormat>On-screen Show (4:3)</PresentationFormat>
  <Paragraphs>83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DejaVu Sans</vt:lpstr>
      <vt:lpstr>Lucida Sans Typewriter</vt:lpstr>
      <vt:lpstr>Times New Roman</vt:lpstr>
      <vt:lpstr>Wingdings</vt:lpstr>
      <vt:lpstr>Office Theme</vt:lpstr>
      <vt:lpstr>EP315 Microprocessors</vt:lpstr>
      <vt:lpstr>EP315 Microprocessors for Physicists</vt:lpstr>
      <vt:lpstr>EP315 Microprocessors for Physicists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Pradeep Sarin</dc:creator>
  <cp:lastModifiedBy>Pradeep Sarin</cp:lastModifiedBy>
  <cp:revision>46</cp:revision>
  <cp:lastPrinted>1601-01-01T00:00:00Z</cp:lastPrinted>
  <dcterms:created xsi:type="dcterms:W3CDTF">1601-01-01T00:00:00Z</dcterms:created>
  <dcterms:modified xsi:type="dcterms:W3CDTF">2014-07-25T04:38:06Z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