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74" r:id="rId3"/>
    <p:sldId id="277" r:id="rId4"/>
    <p:sldId id="275" r:id="rId5"/>
    <p:sldId id="276" r:id="rId6"/>
    <p:sldId id="278" r:id="rId7"/>
    <p:sldId id="263" r:id="rId8"/>
    <p:sldId id="279" r:id="rId9"/>
    <p:sldId id="256" r:id="rId10"/>
    <p:sldId id="264" r:id="rId11"/>
    <p:sldId id="265" r:id="rId12"/>
    <p:sldId id="272" r:id="rId13"/>
    <p:sldId id="257" r:id="rId14"/>
    <p:sldId id="267" r:id="rId15"/>
    <p:sldId id="268" r:id="rId16"/>
  </p:sldIdLst>
  <p:sldSz cx="9144000" cy="6858000" type="screen4x3"/>
  <p:notesSz cx="7099300" cy="10234613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4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5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56438-A657-4C4F-85BD-A7BE1842F37A}" type="datetimeFigureOut">
              <a:rPr lang="en-US" smtClean="0"/>
              <a:t>8/21/2014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4C3C7-B2E6-409C-AE64-FA73146E3C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40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77875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77875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77875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77875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77875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90600" y="777875"/>
            <a:ext cx="5118100" cy="38385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 bwMode="auto">
          <a:xfrm flipV="1">
            <a:off x="8424428" y="6237312"/>
            <a:ext cx="719572" cy="620688"/>
          </a:xfrm>
          <a:prstGeom prst="line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Box 8"/>
          <p:cNvSpPr txBox="1"/>
          <p:nvPr userDrawn="1"/>
        </p:nvSpPr>
        <p:spPr>
          <a:xfrm>
            <a:off x="8647994" y="6561348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1A6DBDA-38A1-42F6-9F92-4F4EB7D2047C}" type="slidenum">
              <a:rPr lang="en-US" smtClean="0">
                <a:solidFill>
                  <a:srgbClr val="FFFF00"/>
                </a:solidFill>
              </a:rPr>
              <a:t>‹#›</a:t>
            </a:fld>
            <a:r>
              <a:rPr lang="en-US" dirty="0" smtClean="0">
                <a:solidFill>
                  <a:srgbClr val="FFFF00"/>
                </a:solidFill>
              </a:rPr>
              <a:t>/8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576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655D7-A17A-4174-B43F-385A2B787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5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4484A-42A2-4FF3-AA65-71D9F026A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08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FA699-F30D-4E45-8BDF-EBACB2149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72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E3CE8-3207-42B9-B115-86277F8F4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4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52771-8120-4B8E-92F4-E0C689A9E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E3508-ADEC-4AC7-AC6E-DEDA493F1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0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 flipV="1">
            <a:off x="8424428" y="6237312"/>
            <a:ext cx="719572" cy="620688"/>
          </a:xfrm>
          <a:prstGeom prst="line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 userDrawn="1"/>
        </p:nvSpPr>
        <p:spPr>
          <a:xfrm>
            <a:off x="8647994" y="6569491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F585045-FE75-437B-9F91-CE10B3821C2C}" type="slidenum">
              <a:rPr lang="en-US" smtClean="0">
                <a:solidFill>
                  <a:srgbClr val="FFFF00"/>
                </a:solidFill>
              </a:rPr>
              <a:t>‹#›</a:t>
            </a:fld>
            <a:r>
              <a:rPr lang="en-US" dirty="0" smtClean="0">
                <a:solidFill>
                  <a:srgbClr val="FFFF00"/>
                </a:solidFill>
              </a:rPr>
              <a:t>/8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250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4037F-D815-49B2-B1AE-00FE407A2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35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5DA5C-C57F-4C7B-B9E2-6666624BE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65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9DD9-A271-4D42-A2CD-2D77BF8DB4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7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i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i="0">
                <a:latin typeface="+mn-lt"/>
              </a:defRPr>
            </a:lvl1pPr>
          </a:lstStyle>
          <a:p>
            <a:pPr>
              <a:defRPr/>
            </a:pPr>
            <a:fld id="{0E96FE98-DF8C-4A26-B41F-1EC4BD37E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43013" y="2006600"/>
            <a:ext cx="6840537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5400" i="0" dirty="0">
                <a:solidFill>
                  <a:srgbClr val="FFFF00"/>
                </a:solidFill>
                <a:latin typeface="Arial" charset="0"/>
              </a:rPr>
              <a:t>Lecture </a:t>
            </a:r>
            <a:r>
              <a:rPr lang="en-US" sz="5400" i="0" dirty="0">
                <a:solidFill>
                  <a:srgbClr val="FFFF00"/>
                </a:solidFill>
                <a:latin typeface="Arial" charset="0"/>
              </a:rPr>
              <a:t>3</a:t>
            </a:r>
            <a:endParaRPr lang="en-US" sz="54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5400" i="0" dirty="0">
                <a:solidFill>
                  <a:srgbClr val="FFFF00"/>
                </a:solidFill>
                <a:latin typeface="Arial" charset="0"/>
              </a:rPr>
              <a:t>Finite State Machines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7564" y="4158950"/>
            <a:ext cx="806489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800" b="1" dirty="0">
                <a:solidFill>
                  <a:srgbClr val="FFFF00"/>
                </a:solidFill>
              </a:rPr>
              <a:t>Definition:   </a:t>
            </a:r>
          </a:p>
          <a:p>
            <a:pPr marL="285750" indent="-285750">
              <a:buFont typeface="Wingdings"/>
              <a:buChar char="Ø"/>
              <a:defRPr/>
            </a:pPr>
            <a:r>
              <a:rPr lang="en-US" sz="1800" dirty="0">
                <a:solidFill>
                  <a:srgbClr val="FFFF00"/>
                </a:solidFill>
              </a:rPr>
              <a:t>A system which has a finite number of states that can be encoded in binary form</a:t>
            </a:r>
          </a:p>
          <a:p>
            <a:pPr marL="285750" indent="-285750">
              <a:buFont typeface="Wingdings"/>
              <a:buChar char="Ø"/>
              <a:defRPr/>
            </a:pPr>
            <a:r>
              <a:rPr lang="en-US" sz="1800" dirty="0">
                <a:solidFill>
                  <a:srgbClr val="FFFF00"/>
                </a:solidFill>
              </a:rPr>
              <a:t>The system remembers what state it is in – called the Present State (PS)</a:t>
            </a:r>
          </a:p>
          <a:p>
            <a:pPr marL="285750" indent="-285750">
              <a:buFont typeface="Wingdings"/>
              <a:buChar char="Ø"/>
              <a:defRPr/>
            </a:pPr>
            <a:r>
              <a:rPr lang="en-US" sz="1800" dirty="0">
                <a:solidFill>
                  <a:srgbClr val="FFFF00"/>
                </a:solidFill>
              </a:rPr>
              <a:t>Transitions between the states are governed by (usually) deterministic rules – </a:t>
            </a:r>
            <a:br>
              <a:rPr lang="en-US" sz="1800" dirty="0">
                <a:solidFill>
                  <a:srgbClr val="FFFF00"/>
                </a:solidFill>
              </a:rPr>
            </a:br>
            <a:r>
              <a:rPr lang="en-US" sz="1800" dirty="0">
                <a:solidFill>
                  <a:srgbClr val="FFFF00"/>
                </a:solidFill>
              </a:rPr>
              <a:t>These rules operate upon the input and the PS and cause the FSM to transition to </a:t>
            </a:r>
            <a:r>
              <a:rPr lang="en-US" sz="1800" dirty="0" smtClean="0">
                <a:solidFill>
                  <a:srgbClr val="FFFF00"/>
                </a:solidFill>
              </a:rPr>
              <a:t>the Next </a:t>
            </a:r>
            <a:r>
              <a:rPr lang="en-US" sz="1800" dirty="0">
                <a:solidFill>
                  <a:srgbClr val="FFFF00"/>
                </a:solidFill>
              </a:rPr>
              <a:t>State (NS). At the following time step, the NS becomes the 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5"/>
          <p:cNvSpPr>
            <a:spLocks noChangeArrowheads="1"/>
          </p:cNvSpPr>
          <p:nvPr/>
        </p:nvSpPr>
        <p:spPr bwMode="auto">
          <a:xfrm>
            <a:off x="954088" y="523875"/>
            <a:ext cx="73263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2400" b="1" i="0">
                <a:solidFill>
                  <a:srgbClr val="FFFF00"/>
                </a:solidFill>
                <a:latin typeface="Arial Black" pitchFamily="34" charset="0"/>
                <a:ea typeface="굴림" pitchFamily="34" charset="-127"/>
              </a:rPr>
              <a:t>Combinational Logic:     NS = PS XOR Input</a:t>
            </a:r>
          </a:p>
        </p:txBody>
      </p:sp>
      <p:grpSp>
        <p:nvGrpSpPr>
          <p:cNvPr id="5123" name="Group 1"/>
          <p:cNvGrpSpPr>
            <a:grpSpLocks/>
          </p:cNvGrpSpPr>
          <p:nvPr/>
        </p:nvGrpSpPr>
        <p:grpSpPr bwMode="auto">
          <a:xfrm>
            <a:off x="584200" y="1208088"/>
            <a:ext cx="3987800" cy="2378075"/>
            <a:chOff x="584200" y="1208088"/>
            <a:chExt cx="3988321" cy="2378075"/>
          </a:xfrm>
        </p:grpSpPr>
        <p:sp>
          <p:nvSpPr>
            <p:cNvPr id="5124" name="Text Box 13"/>
            <p:cNvSpPr txBox="1">
              <a:spLocks noChangeArrowheads="1"/>
            </p:cNvSpPr>
            <p:nvPr/>
          </p:nvSpPr>
          <p:spPr bwMode="auto">
            <a:xfrm>
              <a:off x="679450" y="1208088"/>
              <a:ext cx="3314700" cy="36671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i="0">
                  <a:latin typeface="Arial" charset="0"/>
                </a:rPr>
                <a:t>Implementation 1: Output = PS</a:t>
              </a:r>
            </a:p>
          </p:txBody>
        </p:sp>
        <p:sp>
          <p:nvSpPr>
            <p:cNvPr id="5125" name="AutoShape 68"/>
            <p:cNvSpPr>
              <a:spLocks noChangeAspect="1" noChangeArrowheads="1" noTextEdit="1"/>
            </p:cNvSpPr>
            <p:nvPr/>
          </p:nvSpPr>
          <p:spPr bwMode="auto">
            <a:xfrm>
              <a:off x="584200" y="1790700"/>
              <a:ext cx="3797300" cy="167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Rectangle 70"/>
            <p:cNvSpPr>
              <a:spLocks noChangeArrowheads="1"/>
            </p:cNvSpPr>
            <p:nvPr/>
          </p:nvSpPr>
          <p:spPr bwMode="auto">
            <a:xfrm>
              <a:off x="2667000" y="2274888"/>
              <a:ext cx="623888" cy="836612"/>
            </a:xfrm>
            <a:prstGeom prst="rect">
              <a:avLst/>
            </a:prstGeom>
            <a:noFill/>
            <a:ln w="2222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127" name="Rectangle 71"/>
            <p:cNvSpPr>
              <a:spLocks noChangeArrowheads="1"/>
            </p:cNvSpPr>
            <p:nvPr/>
          </p:nvSpPr>
          <p:spPr bwMode="auto">
            <a:xfrm>
              <a:off x="2720975" y="2327275"/>
              <a:ext cx="138113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D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28" name="Rectangle 72"/>
            <p:cNvSpPr>
              <a:spLocks noChangeArrowheads="1"/>
            </p:cNvSpPr>
            <p:nvPr/>
          </p:nvSpPr>
          <p:spPr bwMode="auto">
            <a:xfrm>
              <a:off x="2892425" y="2865438"/>
              <a:ext cx="138113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R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29" name="Rectangle 73"/>
            <p:cNvSpPr>
              <a:spLocks noChangeArrowheads="1"/>
            </p:cNvSpPr>
            <p:nvPr/>
          </p:nvSpPr>
          <p:spPr bwMode="auto">
            <a:xfrm>
              <a:off x="3108325" y="2327275"/>
              <a:ext cx="14763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Q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30" name="Rectangle 74"/>
            <p:cNvSpPr>
              <a:spLocks noChangeArrowheads="1"/>
            </p:cNvSpPr>
            <p:nvPr/>
          </p:nvSpPr>
          <p:spPr bwMode="auto">
            <a:xfrm>
              <a:off x="3108325" y="2757488"/>
              <a:ext cx="14763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Q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31" name="Oval 75"/>
            <p:cNvSpPr>
              <a:spLocks noChangeArrowheads="1"/>
            </p:cNvSpPr>
            <p:nvPr/>
          </p:nvSpPr>
          <p:spPr bwMode="auto">
            <a:xfrm>
              <a:off x="2925763" y="3133725"/>
              <a:ext cx="85725" cy="85725"/>
            </a:xfrm>
            <a:prstGeom prst="ellips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132" name="Oval 76"/>
            <p:cNvSpPr>
              <a:spLocks noChangeArrowheads="1"/>
            </p:cNvSpPr>
            <p:nvPr/>
          </p:nvSpPr>
          <p:spPr bwMode="auto">
            <a:xfrm>
              <a:off x="3313113" y="2854325"/>
              <a:ext cx="85725" cy="85725"/>
            </a:xfrm>
            <a:prstGeom prst="ellips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133" name="Rectangle 77"/>
            <p:cNvSpPr>
              <a:spLocks noChangeArrowheads="1"/>
            </p:cNvSpPr>
            <p:nvPr/>
          </p:nvSpPr>
          <p:spPr bwMode="auto">
            <a:xfrm>
              <a:off x="1458913" y="2811463"/>
              <a:ext cx="731837" cy="300037"/>
            </a:xfrm>
            <a:prstGeom prst="rect">
              <a:avLst/>
            </a:prstGeom>
            <a:noFill/>
            <a:ln w="2222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134" name="Line 78"/>
            <p:cNvSpPr>
              <a:spLocks noChangeShapeType="1"/>
            </p:cNvSpPr>
            <p:nvPr/>
          </p:nvSpPr>
          <p:spPr bwMode="auto">
            <a:xfrm>
              <a:off x="1555750" y="301625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79"/>
            <p:cNvSpPr>
              <a:spLocks noChangeShapeType="1"/>
            </p:cNvSpPr>
            <p:nvPr/>
          </p:nvSpPr>
          <p:spPr bwMode="auto">
            <a:xfrm flipV="1">
              <a:off x="1663700" y="2908300"/>
              <a:ext cx="1588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80"/>
            <p:cNvSpPr>
              <a:spLocks noChangeShapeType="1"/>
            </p:cNvSpPr>
            <p:nvPr/>
          </p:nvSpPr>
          <p:spPr bwMode="auto">
            <a:xfrm>
              <a:off x="1663700" y="290830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81"/>
            <p:cNvSpPr>
              <a:spLocks noChangeShapeType="1"/>
            </p:cNvSpPr>
            <p:nvPr/>
          </p:nvSpPr>
          <p:spPr bwMode="auto">
            <a:xfrm>
              <a:off x="1771650" y="2908300"/>
              <a:ext cx="1588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82"/>
            <p:cNvSpPr>
              <a:spLocks noChangeShapeType="1"/>
            </p:cNvSpPr>
            <p:nvPr/>
          </p:nvSpPr>
          <p:spPr bwMode="auto">
            <a:xfrm>
              <a:off x="1771650" y="3016250"/>
              <a:ext cx="106363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83"/>
            <p:cNvSpPr>
              <a:spLocks noChangeShapeType="1"/>
            </p:cNvSpPr>
            <p:nvPr/>
          </p:nvSpPr>
          <p:spPr bwMode="auto">
            <a:xfrm flipV="1">
              <a:off x="1878013" y="2908300"/>
              <a:ext cx="1587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84"/>
            <p:cNvSpPr>
              <a:spLocks noChangeShapeType="1"/>
            </p:cNvSpPr>
            <p:nvPr/>
          </p:nvSpPr>
          <p:spPr bwMode="auto">
            <a:xfrm>
              <a:off x="1878013" y="290830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85"/>
            <p:cNvSpPr>
              <a:spLocks noChangeShapeType="1"/>
            </p:cNvSpPr>
            <p:nvPr/>
          </p:nvSpPr>
          <p:spPr bwMode="auto">
            <a:xfrm>
              <a:off x="1985963" y="2908300"/>
              <a:ext cx="1587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86"/>
            <p:cNvSpPr>
              <a:spLocks noChangeShapeType="1"/>
            </p:cNvSpPr>
            <p:nvPr/>
          </p:nvSpPr>
          <p:spPr bwMode="auto">
            <a:xfrm>
              <a:off x="1985963" y="301625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87"/>
            <p:cNvSpPr>
              <a:spLocks noChangeShapeType="1"/>
            </p:cNvSpPr>
            <p:nvPr/>
          </p:nvSpPr>
          <p:spPr bwMode="auto">
            <a:xfrm>
              <a:off x="2417763" y="245745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Rectangle 88"/>
            <p:cNvSpPr>
              <a:spLocks noChangeArrowheads="1"/>
            </p:cNvSpPr>
            <p:nvPr/>
          </p:nvSpPr>
          <p:spPr bwMode="auto">
            <a:xfrm>
              <a:off x="627063" y="2198688"/>
              <a:ext cx="428625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Input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45" name="Line 89"/>
            <p:cNvSpPr>
              <a:spLocks noChangeShapeType="1"/>
            </p:cNvSpPr>
            <p:nvPr/>
          </p:nvSpPr>
          <p:spPr bwMode="auto">
            <a:xfrm>
              <a:off x="2417763" y="290830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90"/>
            <p:cNvSpPr>
              <a:spLocks noChangeShapeType="1"/>
            </p:cNvSpPr>
            <p:nvPr/>
          </p:nvSpPr>
          <p:spPr bwMode="auto">
            <a:xfrm>
              <a:off x="2201863" y="290830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Rectangle 91"/>
            <p:cNvSpPr>
              <a:spLocks noChangeArrowheads="1"/>
            </p:cNvSpPr>
            <p:nvPr/>
          </p:nvSpPr>
          <p:spPr bwMode="auto">
            <a:xfrm>
              <a:off x="1490663" y="2543175"/>
              <a:ext cx="37147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CLK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48" name="Line 92"/>
            <p:cNvSpPr>
              <a:spLocks noChangeShapeType="1"/>
            </p:cNvSpPr>
            <p:nvPr/>
          </p:nvSpPr>
          <p:spPr bwMode="auto">
            <a:xfrm>
              <a:off x="3281363" y="245745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Rectangle 94"/>
            <p:cNvSpPr>
              <a:spLocks noChangeArrowheads="1"/>
            </p:cNvSpPr>
            <p:nvPr/>
          </p:nvSpPr>
          <p:spPr bwMode="auto">
            <a:xfrm>
              <a:off x="3635896" y="2420888"/>
              <a:ext cx="9366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PS=Output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50" name="Line 95"/>
            <p:cNvSpPr>
              <a:spLocks noChangeShapeType="1"/>
            </p:cNvSpPr>
            <p:nvPr/>
          </p:nvSpPr>
          <p:spPr bwMode="auto">
            <a:xfrm>
              <a:off x="3389313" y="2886075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97"/>
            <p:cNvSpPr>
              <a:spLocks noChangeShapeType="1"/>
            </p:cNvSpPr>
            <p:nvPr/>
          </p:nvSpPr>
          <p:spPr bwMode="auto">
            <a:xfrm>
              <a:off x="2957513" y="3209925"/>
              <a:ext cx="1587" cy="214313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100"/>
            <p:cNvSpPr>
              <a:spLocks noChangeShapeType="1"/>
            </p:cNvSpPr>
            <p:nvPr/>
          </p:nvSpPr>
          <p:spPr bwMode="auto">
            <a:xfrm>
              <a:off x="2655888" y="2822575"/>
              <a:ext cx="107950" cy="85725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101"/>
            <p:cNvSpPr>
              <a:spLocks noChangeShapeType="1"/>
            </p:cNvSpPr>
            <p:nvPr/>
          </p:nvSpPr>
          <p:spPr bwMode="auto">
            <a:xfrm flipH="1">
              <a:off x="2655888" y="2908300"/>
              <a:ext cx="107950" cy="85725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54" name="Group 113"/>
            <p:cNvGrpSpPr>
              <a:grpSpLocks/>
            </p:cNvGrpSpPr>
            <p:nvPr/>
          </p:nvGrpSpPr>
          <p:grpSpPr bwMode="auto">
            <a:xfrm>
              <a:off x="1101725" y="1995488"/>
              <a:ext cx="1295400" cy="473075"/>
              <a:chOff x="694" y="1257"/>
              <a:chExt cx="816" cy="298"/>
            </a:xfrm>
          </p:grpSpPr>
          <p:sp>
            <p:nvSpPr>
              <p:cNvPr id="5163" name="Arc 102"/>
              <p:cNvSpPr>
                <a:spLocks/>
              </p:cNvSpPr>
              <p:nvPr/>
            </p:nvSpPr>
            <p:spPr bwMode="auto">
              <a:xfrm>
                <a:off x="789" y="1257"/>
                <a:ext cx="88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3" y="0"/>
                      <a:pt x="21591" y="9660"/>
                      <a:pt x="21599" y="21584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3" y="0"/>
                      <a:pt x="21591" y="9660"/>
                      <a:pt x="21599" y="2158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4" name="Arc 103"/>
              <p:cNvSpPr>
                <a:spLocks/>
              </p:cNvSpPr>
              <p:nvPr/>
            </p:nvSpPr>
            <p:spPr bwMode="auto">
              <a:xfrm>
                <a:off x="789" y="1399"/>
                <a:ext cx="88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5" name="Line 104"/>
              <p:cNvSpPr>
                <a:spLocks noChangeShapeType="1"/>
              </p:cNvSpPr>
              <p:nvPr/>
            </p:nvSpPr>
            <p:spPr bwMode="auto">
              <a:xfrm>
                <a:off x="817" y="1331"/>
                <a:ext cx="40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Line 105"/>
              <p:cNvSpPr>
                <a:spLocks noChangeShapeType="1"/>
              </p:cNvSpPr>
              <p:nvPr/>
            </p:nvSpPr>
            <p:spPr bwMode="auto">
              <a:xfrm>
                <a:off x="817" y="1466"/>
                <a:ext cx="40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Arc 106"/>
              <p:cNvSpPr>
                <a:spLocks/>
              </p:cNvSpPr>
              <p:nvPr/>
            </p:nvSpPr>
            <p:spPr bwMode="auto">
              <a:xfrm>
                <a:off x="871" y="1257"/>
                <a:ext cx="75" cy="14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8" name="Arc 107"/>
              <p:cNvSpPr>
                <a:spLocks/>
              </p:cNvSpPr>
              <p:nvPr/>
            </p:nvSpPr>
            <p:spPr bwMode="auto">
              <a:xfrm>
                <a:off x="871" y="1257"/>
                <a:ext cx="510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08" y="0"/>
                      <a:pt x="21570" y="9638"/>
                      <a:pt x="21599" y="21547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08" y="0"/>
                      <a:pt x="21570" y="9638"/>
                      <a:pt x="21599" y="21547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9" name="Arc 108"/>
              <p:cNvSpPr>
                <a:spLocks/>
              </p:cNvSpPr>
              <p:nvPr/>
            </p:nvSpPr>
            <p:spPr bwMode="auto">
              <a:xfrm>
                <a:off x="898" y="1399"/>
                <a:ext cx="482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0" name="Arc 109"/>
              <p:cNvSpPr>
                <a:spLocks/>
              </p:cNvSpPr>
              <p:nvPr/>
            </p:nvSpPr>
            <p:spPr bwMode="auto">
              <a:xfrm>
                <a:off x="871" y="1399"/>
                <a:ext cx="75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1" name="Line 110"/>
              <p:cNvSpPr>
                <a:spLocks noChangeShapeType="1"/>
              </p:cNvSpPr>
              <p:nvPr/>
            </p:nvSpPr>
            <p:spPr bwMode="auto">
              <a:xfrm>
                <a:off x="694" y="1331"/>
                <a:ext cx="136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2" name="Line 111"/>
              <p:cNvSpPr>
                <a:spLocks noChangeShapeType="1"/>
              </p:cNvSpPr>
              <p:nvPr/>
            </p:nvSpPr>
            <p:spPr bwMode="auto">
              <a:xfrm>
                <a:off x="694" y="1466"/>
                <a:ext cx="136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3" name="Line 112"/>
              <p:cNvSpPr>
                <a:spLocks noChangeShapeType="1"/>
              </p:cNvSpPr>
              <p:nvPr/>
            </p:nvSpPr>
            <p:spPr bwMode="auto">
              <a:xfrm>
                <a:off x="1374" y="1399"/>
                <a:ext cx="136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55" name="Line 114"/>
            <p:cNvSpPr>
              <a:spLocks noChangeShapeType="1"/>
            </p:cNvSpPr>
            <p:nvPr/>
          </p:nvSpPr>
          <p:spPr bwMode="auto">
            <a:xfrm flipV="1">
              <a:off x="2397125" y="2220913"/>
              <a:ext cx="1588" cy="236537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115"/>
            <p:cNvSpPr>
              <a:spLocks noChangeShapeType="1"/>
            </p:cNvSpPr>
            <p:nvPr/>
          </p:nvSpPr>
          <p:spPr bwMode="auto">
            <a:xfrm flipV="1">
              <a:off x="1081088" y="1855788"/>
              <a:ext cx="1587" cy="257175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116"/>
            <p:cNvSpPr>
              <a:spLocks noChangeShapeType="1"/>
            </p:cNvSpPr>
            <p:nvPr/>
          </p:nvSpPr>
          <p:spPr bwMode="auto">
            <a:xfrm>
              <a:off x="1081088" y="1855788"/>
              <a:ext cx="2416175" cy="1587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117"/>
            <p:cNvSpPr>
              <a:spLocks noChangeShapeType="1"/>
            </p:cNvSpPr>
            <p:nvPr/>
          </p:nvSpPr>
          <p:spPr bwMode="auto">
            <a:xfrm>
              <a:off x="3497263" y="1855788"/>
              <a:ext cx="1587" cy="601662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Rectangle 118"/>
            <p:cNvSpPr>
              <a:spLocks noChangeArrowheads="1"/>
            </p:cNvSpPr>
            <p:nvPr/>
          </p:nvSpPr>
          <p:spPr bwMode="auto">
            <a:xfrm>
              <a:off x="3486150" y="2446338"/>
              <a:ext cx="42863" cy="42862"/>
            </a:xfrm>
            <a:prstGeom prst="rect">
              <a:avLst/>
            </a:prstGeom>
            <a:solidFill>
              <a:srgbClr val="000000"/>
            </a:solidFill>
            <a:ln w="222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5160" name="Rectangle 119"/>
            <p:cNvSpPr>
              <a:spLocks noChangeArrowheads="1"/>
            </p:cNvSpPr>
            <p:nvPr/>
          </p:nvSpPr>
          <p:spPr bwMode="auto">
            <a:xfrm>
              <a:off x="2201863" y="1984375"/>
              <a:ext cx="268287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NS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61" name="Rectangle 128"/>
            <p:cNvSpPr>
              <a:spLocks noChangeArrowheads="1"/>
            </p:cNvSpPr>
            <p:nvPr/>
          </p:nvSpPr>
          <p:spPr bwMode="auto">
            <a:xfrm>
              <a:off x="2982913" y="3357563"/>
              <a:ext cx="49847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Reset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5162" name="Line 95"/>
            <p:cNvSpPr>
              <a:spLocks noChangeShapeType="1"/>
            </p:cNvSpPr>
            <p:nvPr/>
          </p:nvSpPr>
          <p:spPr bwMode="auto">
            <a:xfrm>
              <a:off x="3118135" y="2744924"/>
              <a:ext cx="121717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114800" y="3576638"/>
            <a:ext cx="35941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Symbolic State Transition Table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4140200" y="5295900"/>
            <a:ext cx="35433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Encoded State Transition Table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796925" y="604838"/>
            <a:ext cx="60960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i="0" u="sng" dirty="0">
                <a:solidFill>
                  <a:srgbClr val="FFFF00"/>
                </a:solidFill>
                <a:latin typeface="Arial" charset="0"/>
              </a:rPr>
              <a:t>Implementation </a:t>
            </a:r>
            <a:r>
              <a:rPr lang="en-US" sz="2000" b="1" i="0" u="sng" dirty="0" smtClean="0">
                <a:solidFill>
                  <a:srgbClr val="FFFF00"/>
                </a:solidFill>
                <a:latin typeface="Arial" charset="0"/>
              </a:rPr>
              <a:t>2 of parity checker </a:t>
            </a:r>
            <a:r>
              <a:rPr lang="en-US" sz="2000" b="1" i="0" u="sng" dirty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Next State is calculated based on Input and Present State</a:t>
            </a:r>
            <a:br>
              <a:rPr lang="en-US" sz="1800" i="0" dirty="0">
                <a:solidFill>
                  <a:srgbClr val="FFFF00"/>
                </a:solidFill>
                <a:latin typeface="Arial" charset="0"/>
              </a:rPr>
            </a:br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1800" dirty="0">
                <a:solidFill>
                  <a:srgbClr val="FFFF00"/>
                </a:solidFill>
                <a:latin typeface="Arial" charset="0"/>
              </a:rPr>
              <a:t>Output is equal to the </a:t>
            </a:r>
            <a:r>
              <a:rPr lang="en-US" sz="1800" u="sng" dirty="0">
                <a:solidFill>
                  <a:srgbClr val="FFFF00"/>
                </a:solidFill>
                <a:latin typeface="Arial" charset="0"/>
              </a:rPr>
              <a:t>next </a:t>
            </a:r>
            <a:r>
              <a:rPr lang="en-US" sz="1800" dirty="0">
                <a:solidFill>
                  <a:srgbClr val="FFFF00"/>
                </a:solidFill>
                <a:latin typeface="Arial" charset="0"/>
              </a:rPr>
              <a:t>state of the system</a:t>
            </a: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6149" name="Group 6"/>
          <p:cNvGrpSpPr>
            <a:grpSpLocks noChangeAspect="1"/>
          </p:cNvGrpSpPr>
          <p:nvPr/>
        </p:nvGrpSpPr>
        <p:grpSpPr bwMode="auto">
          <a:xfrm>
            <a:off x="3733800" y="2243138"/>
            <a:ext cx="4419600" cy="1257300"/>
            <a:chOff x="2352" y="1288"/>
            <a:chExt cx="2784" cy="792"/>
          </a:xfrm>
        </p:grpSpPr>
        <p:sp>
          <p:nvSpPr>
            <p:cNvPr id="6181" name="AutoShape 7"/>
            <p:cNvSpPr>
              <a:spLocks noChangeAspect="1" noChangeArrowheads="1" noTextEdit="1"/>
            </p:cNvSpPr>
            <p:nvPr/>
          </p:nvSpPr>
          <p:spPr bwMode="auto">
            <a:xfrm>
              <a:off x="2352" y="1288"/>
              <a:ext cx="2784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2" name="Line 8"/>
            <p:cNvSpPr>
              <a:spLocks noChangeShapeType="1"/>
            </p:cNvSpPr>
            <p:nvPr/>
          </p:nvSpPr>
          <p:spPr bwMode="auto">
            <a:xfrm>
              <a:off x="2390" y="1457"/>
              <a:ext cx="2721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3" name="Line 9"/>
            <p:cNvSpPr>
              <a:spLocks noChangeShapeType="1"/>
            </p:cNvSpPr>
            <p:nvPr/>
          </p:nvSpPr>
          <p:spPr bwMode="auto">
            <a:xfrm>
              <a:off x="3738" y="1314"/>
              <a:ext cx="1" cy="688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Rectangle 10"/>
            <p:cNvSpPr>
              <a:spLocks noChangeArrowheads="1"/>
            </p:cNvSpPr>
            <p:nvPr/>
          </p:nvSpPr>
          <p:spPr bwMode="auto">
            <a:xfrm>
              <a:off x="2416" y="1314"/>
              <a:ext cx="8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Present State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85" name="Rectangle 11"/>
            <p:cNvSpPr>
              <a:spLocks noChangeArrowheads="1"/>
            </p:cNvSpPr>
            <p:nvPr/>
          </p:nvSpPr>
          <p:spPr bwMode="auto">
            <a:xfrm>
              <a:off x="2644" y="1457"/>
              <a:ext cx="3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86" name="Rectangle 12"/>
            <p:cNvSpPr>
              <a:spLocks noChangeArrowheads="1"/>
            </p:cNvSpPr>
            <p:nvPr/>
          </p:nvSpPr>
          <p:spPr bwMode="auto">
            <a:xfrm>
              <a:off x="2644" y="1599"/>
              <a:ext cx="3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87" name="Rectangle 13"/>
            <p:cNvSpPr>
              <a:spLocks noChangeArrowheads="1"/>
            </p:cNvSpPr>
            <p:nvPr/>
          </p:nvSpPr>
          <p:spPr bwMode="auto">
            <a:xfrm>
              <a:off x="2670" y="1742"/>
              <a:ext cx="2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88" name="Rectangle 14"/>
            <p:cNvSpPr>
              <a:spLocks noChangeArrowheads="1"/>
            </p:cNvSpPr>
            <p:nvPr/>
          </p:nvSpPr>
          <p:spPr bwMode="auto">
            <a:xfrm>
              <a:off x="2670" y="1885"/>
              <a:ext cx="2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89" name="Rectangle 15"/>
            <p:cNvSpPr>
              <a:spLocks noChangeArrowheads="1"/>
            </p:cNvSpPr>
            <p:nvPr/>
          </p:nvSpPr>
          <p:spPr bwMode="auto">
            <a:xfrm>
              <a:off x="3305" y="1314"/>
              <a:ext cx="3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Input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0" name="Rectangle 16"/>
            <p:cNvSpPr>
              <a:spLocks noChangeArrowheads="1"/>
            </p:cNvSpPr>
            <p:nvPr/>
          </p:nvSpPr>
          <p:spPr bwMode="auto">
            <a:xfrm>
              <a:off x="3407" y="1457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1" name="Rectangle 17"/>
            <p:cNvSpPr>
              <a:spLocks noChangeArrowheads="1"/>
            </p:cNvSpPr>
            <p:nvPr/>
          </p:nvSpPr>
          <p:spPr bwMode="auto">
            <a:xfrm>
              <a:off x="3407" y="1599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2" name="Rectangle 18"/>
            <p:cNvSpPr>
              <a:spLocks noChangeArrowheads="1"/>
            </p:cNvSpPr>
            <p:nvPr/>
          </p:nvSpPr>
          <p:spPr bwMode="auto">
            <a:xfrm>
              <a:off x="3407" y="1742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3" name="Rectangle 19"/>
            <p:cNvSpPr>
              <a:spLocks noChangeArrowheads="1"/>
            </p:cNvSpPr>
            <p:nvPr/>
          </p:nvSpPr>
          <p:spPr bwMode="auto">
            <a:xfrm>
              <a:off x="3407" y="1885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4" name="Rectangle 20"/>
            <p:cNvSpPr>
              <a:spLocks noChangeArrowheads="1"/>
            </p:cNvSpPr>
            <p:nvPr/>
          </p:nvSpPr>
          <p:spPr bwMode="auto">
            <a:xfrm>
              <a:off x="3865" y="1314"/>
              <a:ext cx="62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Next State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5" name="Rectangle 21"/>
            <p:cNvSpPr>
              <a:spLocks noChangeArrowheads="1"/>
            </p:cNvSpPr>
            <p:nvPr/>
          </p:nvSpPr>
          <p:spPr bwMode="auto">
            <a:xfrm>
              <a:off x="4005" y="1457"/>
              <a:ext cx="3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6" name="Rectangle 22"/>
            <p:cNvSpPr>
              <a:spLocks noChangeArrowheads="1"/>
            </p:cNvSpPr>
            <p:nvPr/>
          </p:nvSpPr>
          <p:spPr bwMode="auto">
            <a:xfrm>
              <a:off x="4030" y="1599"/>
              <a:ext cx="2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7" name="Rectangle 23"/>
            <p:cNvSpPr>
              <a:spLocks noChangeArrowheads="1"/>
            </p:cNvSpPr>
            <p:nvPr/>
          </p:nvSpPr>
          <p:spPr bwMode="auto">
            <a:xfrm>
              <a:off x="4030" y="1742"/>
              <a:ext cx="2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8" name="Rectangle 24"/>
            <p:cNvSpPr>
              <a:spLocks noChangeArrowheads="1"/>
            </p:cNvSpPr>
            <p:nvPr/>
          </p:nvSpPr>
          <p:spPr bwMode="auto">
            <a:xfrm>
              <a:off x="4005" y="1885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99" name="Rectangle 25"/>
            <p:cNvSpPr>
              <a:spLocks noChangeArrowheads="1"/>
            </p:cNvSpPr>
            <p:nvPr/>
          </p:nvSpPr>
          <p:spPr bwMode="auto">
            <a:xfrm>
              <a:off x="4589" y="1314"/>
              <a:ext cx="4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Output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200" name="Rectangle 26"/>
            <p:cNvSpPr>
              <a:spLocks noChangeArrowheads="1"/>
            </p:cNvSpPr>
            <p:nvPr/>
          </p:nvSpPr>
          <p:spPr bwMode="auto">
            <a:xfrm>
              <a:off x="4742" y="1457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201" name="Rectangle 27"/>
            <p:cNvSpPr>
              <a:spLocks noChangeArrowheads="1"/>
            </p:cNvSpPr>
            <p:nvPr/>
          </p:nvSpPr>
          <p:spPr bwMode="auto">
            <a:xfrm>
              <a:off x="4742" y="1599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202" name="Rectangle 28"/>
            <p:cNvSpPr>
              <a:spLocks noChangeArrowheads="1"/>
            </p:cNvSpPr>
            <p:nvPr/>
          </p:nvSpPr>
          <p:spPr bwMode="auto">
            <a:xfrm>
              <a:off x="4742" y="1742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203" name="Rectangle 29"/>
            <p:cNvSpPr>
              <a:spLocks noChangeArrowheads="1"/>
            </p:cNvSpPr>
            <p:nvPr/>
          </p:nvSpPr>
          <p:spPr bwMode="auto">
            <a:xfrm>
              <a:off x="4742" y="1885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6150" name="Freeform 30"/>
          <p:cNvSpPr>
            <a:spLocks/>
          </p:cNvSpPr>
          <p:nvPr/>
        </p:nvSpPr>
        <p:spPr bwMode="auto">
          <a:xfrm>
            <a:off x="6627813" y="5092700"/>
            <a:ext cx="687387" cy="206375"/>
          </a:xfrm>
          <a:custGeom>
            <a:avLst/>
            <a:gdLst>
              <a:gd name="T0" fmla="*/ 2147483647 w 1786"/>
              <a:gd name="T1" fmla="*/ 0 h 130"/>
              <a:gd name="T2" fmla="*/ 2147483647 w 1786"/>
              <a:gd name="T3" fmla="*/ 2147483647 h 130"/>
              <a:gd name="T4" fmla="*/ 0 w 1786"/>
              <a:gd name="T5" fmla="*/ 2147483647 h 1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6" h="130">
                <a:moveTo>
                  <a:pt x="1786" y="0"/>
                </a:moveTo>
                <a:cubicBezTo>
                  <a:pt x="1486" y="61"/>
                  <a:pt x="1186" y="122"/>
                  <a:pt x="888" y="126"/>
                </a:cubicBezTo>
                <a:cubicBezTo>
                  <a:pt x="590" y="130"/>
                  <a:pt x="151" y="43"/>
                  <a:pt x="0" y="2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319" name="Picture 31"/>
          <p:cNvPicPr>
            <a:picLocks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205038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52" name="Rectangle 32"/>
          <p:cNvSpPr>
            <a:spLocks noChangeArrowheads="1"/>
          </p:cNvSpPr>
          <p:nvPr/>
        </p:nvSpPr>
        <p:spPr bwMode="auto">
          <a:xfrm>
            <a:off x="1193800" y="4973638"/>
            <a:ext cx="104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State</a:t>
            </a:r>
          </a:p>
          <a:p>
            <a:pPr algn="ctr"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Diagram</a:t>
            </a:r>
          </a:p>
        </p:txBody>
      </p:sp>
      <p:sp>
        <p:nvSpPr>
          <p:cNvPr id="6153" name="Rectangle 33"/>
          <p:cNvSpPr>
            <a:spLocks noChangeArrowheads="1"/>
          </p:cNvSpPr>
          <p:nvPr/>
        </p:nvSpPr>
        <p:spPr bwMode="auto">
          <a:xfrm>
            <a:off x="1619250" y="3003550"/>
            <a:ext cx="242888" cy="225425"/>
          </a:xfrm>
          <a:prstGeom prst="rect">
            <a:avLst/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6154" name="Rectangle 34"/>
          <p:cNvSpPr>
            <a:spLocks noChangeArrowheads="1"/>
          </p:cNvSpPr>
          <p:nvPr/>
        </p:nvSpPr>
        <p:spPr bwMode="auto">
          <a:xfrm>
            <a:off x="1628775" y="4203700"/>
            <a:ext cx="242888" cy="225425"/>
          </a:xfrm>
          <a:prstGeom prst="rect">
            <a:avLst/>
          </a:prstGeom>
          <a:solidFill>
            <a:srgbClr val="FF9900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6155" name="Group 36"/>
          <p:cNvGrpSpPr>
            <a:grpSpLocks noChangeAspect="1"/>
          </p:cNvGrpSpPr>
          <p:nvPr/>
        </p:nvGrpSpPr>
        <p:grpSpPr bwMode="auto">
          <a:xfrm>
            <a:off x="3657600" y="3975100"/>
            <a:ext cx="4470400" cy="1219200"/>
            <a:chOff x="2304" y="2504"/>
            <a:chExt cx="2816" cy="768"/>
          </a:xfrm>
        </p:grpSpPr>
        <p:sp>
          <p:nvSpPr>
            <p:cNvPr id="6158" name="AutoShape 35"/>
            <p:cNvSpPr>
              <a:spLocks noChangeAspect="1" noChangeArrowheads="1" noTextEdit="1"/>
            </p:cNvSpPr>
            <p:nvPr/>
          </p:nvSpPr>
          <p:spPr bwMode="auto">
            <a:xfrm>
              <a:off x="2304" y="2504"/>
              <a:ext cx="2816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Rectangle 37"/>
            <p:cNvSpPr>
              <a:spLocks noChangeArrowheads="1"/>
            </p:cNvSpPr>
            <p:nvPr/>
          </p:nvSpPr>
          <p:spPr bwMode="auto">
            <a:xfrm>
              <a:off x="4544" y="2517"/>
              <a:ext cx="42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Output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0" name="Rectangle 38"/>
            <p:cNvSpPr>
              <a:spLocks noChangeArrowheads="1"/>
            </p:cNvSpPr>
            <p:nvPr/>
          </p:nvSpPr>
          <p:spPr bwMode="auto">
            <a:xfrm>
              <a:off x="4701" y="2660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1" name="Rectangle 39"/>
            <p:cNvSpPr>
              <a:spLocks noChangeArrowheads="1"/>
            </p:cNvSpPr>
            <p:nvPr/>
          </p:nvSpPr>
          <p:spPr bwMode="auto">
            <a:xfrm>
              <a:off x="4701" y="2804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2" name="Rectangle 40"/>
            <p:cNvSpPr>
              <a:spLocks noChangeArrowheads="1"/>
            </p:cNvSpPr>
            <p:nvPr/>
          </p:nvSpPr>
          <p:spPr bwMode="auto">
            <a:xfrm>
              <a:off x="4701" y="2947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3" name="Rectangle 41"/>
            <p:cNvSpPr>
              <a:spLocks noChangeArrowheads="1"/>
            </p:cNvSpPr>
            <p:nvPr/>
          </p:nvSpPr>
          <p:spPr bwMode="auto">
            <a:xfrm>
              <a:off x="4701" y="3090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4" name="Rectangle 42"/>
            <p:cNvSpPr>
              <a:spLocks noChangeArrowheads="1"/>
            </p:cNvSpPr>
            <p:nvPr/>
          </p:nvSpPr>
          <p:spPr bwMode="auto">
            <a:xfrm>
              <a:off x="3810" y="2517"/>
              <a:ext cx="66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Next  State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5" name="Rectangle 43"/>
            <p:cNvSpPr>
              <a:spLocks noChangeArrowheads="1"/>
            </p:cNvSpPr>
            <p:nvPr/>
          </p:nvSpPr>
          <p:spPr bwMode="auto">
            <a:xfrm>
              <a:off x="4072" y="2660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6" name="Rectangle 44"/>
            <p:cNvSpPr>
              <a:spLocks noChangeArrowheads="1"/>
            </p:cNvSpPr>
            <p:nvPr/>
          </p:nvSpPr>
          <p:spPr bwMode="auto">
            <a:xfrm>
              <a:off x="4072" y="2804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7" name="Rectangle 45"/>
            <p:cNvSpPr>
              <a:spLocks noChangeArrowheads="1"/>
            </p:cNvSpPr>
            <p:nvPr/>
          </p:nvSpPr>
          <p:spPr bwMode="auto">
            <a:xfrm>
              <a:off x="4072" y="2947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8" name="Rectangle 46"/>
            <p:cNvSpPr>
              <a:spLocks noChangeArrowheads="1"/>
            </p:cNvSpPr>
            <p:nvPr/>
          </p:nvSpPr>
          <p:spPr bwMode="auto">
            <a:xfrm>
              <a:off x="4072" y="3090"/>
              <a:ext cx="6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69" name="Rectangle 47"/>
            <p:cNvSpPr>
              <a:spLocks noChangeArrowheads="1"/>
            </p:cNvSpPr>
            <p:nvPr/>
          </p:nvSpPr>
          <p:spPr bwMode="auto">
            <a:xfrm>
              <a:off x="3273" y="2517"/>
              <a:ext cx="36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Input 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0" name="Rectangle 48"/>
            <p:cNvSpPr>
              <a:spLocks noChangeArrowheads="1"/>
            </p:cNvSpPr>
            <p:nvPr/>
          </p:nvSpPr>
          <p:spPr bwMode="auto">
            <a:xfrm>
              <a:off x="3404" y="2660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1" name="Rectangle 49"/>
            <p:cNvSpPr>
              <a:spLocks noChangeArrowheads="1"/>
            </p:cNvSpPr>
            <p:nvPr/>
          </p:nvSpPr>
          <p:spPr bwMode="auto">
            <a:xfrm>
              <a:off x="3404" y="2804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2" name="Rectangle 50"/>
            <p:cNvSpPr>
              <a:spLocks noChangeArrowheads="1"/>
            </p:cNvSpPr>
            <p:nvPr/>
          </p:nvSpPr>
          <p:spPr bwMode="auto">
            <a:xfrm>
              <a:off x="3404" y="2947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3" name="Rectangle 51"/>
            <p:cNvSpPr>
              <a:spLocks noChangeArrowheads="1"/>
            </p:cNvSpPr>
            <p:nvPr/>
          </p:nvSpPr>
          <p:spPr bwMode="auto">
            <a:xfrm>
              <a:off x="3404" y="3090"/>
              <a:ext cx="6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4" name="Rectangle 52"/>
            <p:cNvSpPr>
              <a:spLocks noChangeArrowheads="1"/>
            </p:cNvSpPr>
            <p:nvPr/>
          </p:nvSpPr>
          <p:spPr bwMode="auto">
            <a:xfrm>
              <a:off x="2356" y="2517"/>
              <a:ext cx="80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Present State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5" name="Rectangle 53"/>
            <p:cNvSpPr>
              <a:spLocks noChangeArrowheads="1"/>
            </p:cNvSpPr>
            <p:nvPr/>
          </p:nvSpPr>
          <p:spPr bwMode="auto">
            <a:xfrm>
              <a:off x="2710" y="2660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6" name="Rectangle 54"/>
            <p:cNvSpPr>
              <a:spLocks noChangeArrowheads="1"/>
            </p:cNvSpPr>
            <p:nvPr/>
          </p:nvSpPr>
          <p:spPr bwMode="auto">
            <a:xfrm>
              <a:off x="2710" y="2804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7" name="Rectangle 55"/>
            <p:cNvSpPr>
              <a:spLocks noChangeArrowheads="1"/>
            </p:cNvSpPr>
            <p:nvPr/>
          </p:nvSpPr>
          <p:spPr bwMode="auto">
            <a:xfrm>
              <a:off x="2710" y="2947"/>
              <a:ext cx="101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8" name="Rectangle 56"/>
            <p:cNvSpPr>
              <a:spLocks noChangeArrowheads="1"/>
            </p:cNvSpPr>
            <p:nvPr/>
          </p:nvSpPr>
          <p:spPr bwMode="auto">
            <a:xfrm>
              <a:off x="2710" y="3090"/>
              <a:ext cx="68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6179" name="Line 57"/>
            <p:cNvSpPr>
              <a:spLocks noChangeShapeType="1"/>
            </p:cNvSpPr>
            <p:nvPr/>
          </p:nvSpPr>
          <p:spPr bwMode="auto">
            <a:xfrm>
              <a:off x="2330" y="2660"/>
              <a:ext cx="2659" cy="1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Line 58"/>
            <p:cNvSpPr>
              <a:spLocks noChangeShapeType="1"/>
            </p:cNvSpPr>
            <p:nvPr/>
          </p:nvSpPr>
          <p:spPr bwMode="auto">
            <a:xfrm>
              <a:off x="3679" y="2543"/>
              <a:ext cx="1" cy="677"/>
            </a:xfrm>
            <a:prstGeom prst="line">
              <a:avLst/>
            </a:prstGeom>
            <a:noFill/>
            <a:ln w="20638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6" name="Text Box 59"/>
          <p:cNvSpPr txBox="1">
            <a:spLocks noChangeArrowheads="1"/>
          </p:cNvSpPr>
          <p:nvPr/>
        </p:nvSpPr>
        <p:spPr bwMode="auto">
          <a:xfrm>
            <a:off x="3805238" y="5713413"/>
            <a:ext cx="49704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FF00"/>
                </a:solidFill>
              </a:rPr>
              <a:t>Use the FSM State Table to deduce the Boolean Logic function of  </a:t>
            </a:r>
          </a:p>
          <a:p>
            <a:pPr eaLnBrk="1" hangingPunct="1"/>
            <a:r>
              <a:rPr lang="en-US">
                <a:solidFill>
                  <a:srgbClr val="FFFF00"/>
                </a:solidFill>
              </a:rPr>
              <a:t>Next State= f (Present State, Input)</a:t>
            </a:r>
          </a:p>
        </p:txBody>
      </p:sp>
      <p:sp>
        <p:nvSpPr>
          <p:cNvPr id="6157" name="Text Box 60"/>
          <p:cNvSpPr txBox="1">
            <a:spLocks noChangeArrowheads="1"/>
          </p:cNvSpPr>
          <p:nvPr/>
        </p:nvSpPr>
        <p:spPr bwMode="auto">
          <a:xfrm>
            <a:off x="4071938" y="6405563"/>
            <a:ext cx="1343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600" b="1" i="0">
                <a:solidFill>
                  <a:srgbClr val="FFFF00"/>
                </a:solidFill>
              </a:rPr>
              <a:t>(Mealy FSM)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954088" y="523875"/>
            <a:ext cx="732631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2400" b="1" i="0">
                <a:solidFill>
                  <a:srgbClr val="FFFF00"/>
                </a:solidFill>
                <a:latin typeface="Arial Black" pitchFamily="34" charset="0"/>
                <a:ea typeface="굴림" pitchFamily="34" charset="-127"/>
              </a:rPr>
              <a:t>Combinational Logic:     NS = PS XOR Input</a:t>
            </a:r>
          </a:p>
        </p:txBody>
      </p:sp>
      <p:sp>
        <p:nvSpPr>
          <p:cNvPr id="7171" name="Rectangle 10"/>
          <p:cNvSpPr>
            <a:spLocks noChangeArrowheads="1"/>
          </p:cNvSpPr>
          <p:nvPr/>
        </p:nvSpPr>
        <p:spPr bwMode="auto">
          <a:xfrm>
            <a:off x="2247900" y="6305550"/>
            <a:ext cx="49022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Timing Behavior: Input 1 0 0 1 1 0 1 0 1 1 1 0</a:t>
            </a:r>
          </a:p>
        </p:txBody>
      </p:sp>
      <p:pic>
        <p:nvPicPr>
          <p:cNvPr id="10251" name="Picture 11"/>
          <p:cNvPicPr>
            <a:picLocks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350" y="3860800"/>
            <a:ext cx="6616700" cy="245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Text Box 15"/>
          <p:cNvSpPr txBox="1">
            <a:spLocks noChangeArrowheads="1"/>
          </p:cNvSpPr>
          <p:nvPr/>
        </p:nvSpPr>
        <p:spPr bwMode="auto">
          <a:xfrm>
            <a:off x="4465638" y="1209675"/>
            <a:ext cx="4552950" cy="366713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i="0">
                <a:solidFill>
                  <a:srgbClr val="FFFF00"/>
                </a:solidFill>
                <a:latin typeface="Arial" charset="0"/>
              </a:rPr>
              <a:t>Implementation 2: Output = (PS xor I) = NS</a:t>
            </a:r>
          </a:p>
        </p:txBody>
      </p:sp>
      <p:sp>
        <p:nvSpPr>
          <p:cNvPr id="7174" name="AutoShape 16"/>
          <p:cNvSpPr>
            <a:spLocks noChangeAspect="1" noChangeArrowheads="1" noTextEdit="1"/>
          </p:cNvSpPr>
          <p:nvPr/>
        </p:nvSpPr>
        <p:spPr bwMode="auto">
          <a:xfrm>
            <a:off x="4813300" y="1916113"/>
            <a:ext cx="37973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Rectangle 18"/>
          <p:cNvSpPr>
            <a:spLocks noChangeArrowheads="1"/>
          </p:cNvSpPr>
          <p:nvPr/>
        </p:nvSpPr>
        <p:spPr bwMode="auto">
          <a:xfrm>
            <a:off x="6829425" y="2357438"/>
            <a:ext cx="623888" cy="836612"/>
          </a:xfrm>
          <a:prstGeom prst="rect">
            <a:avLst/>
          </a:prstGeom>
          <a:noFill/>
          <a:ln w="222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7176" name="Rectangle 19"/>
          <p:cNvSpPr>
            <a:spLocks noChangeArrowheads="1"/>
          </p:cNvSpPr>
          <p:nvPr/>
        </p:nvSpPr>
        <p:spPr bwMode="auto">
          <a:xfrm>
            <a:off x="6883400" y="2409825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D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77" name="Rectangle 20"/>
          <p:cNvSpPr>
            <a:spLocks noChangeArrowheads="1"/>
          </p:cNvSpPr>
          <p:nvPr/>
        </p:nvSpPr>
        <p:spPr bwMode="auto">
          <a:xfrm>
            <a:off x="7054850" y="2947988"/>
            <a:ext cx="1381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R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78" name="Rectangle 21"/>
          <p:cNvSpPr>
            <a:spLocks noChangeArrowheads="1"/>
          </p:cNvSpPr>
          <p:nvPr/>
        </p:nvSpPr>
        <p:spPr bwMode="auto">
          <a:xfrm>
            <a:off x="7270750" y="2409825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Q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79" name="Rectangle 22"/>
          <p:cNvSpPr>
            <a:spLocks noChangeArrowheads="1"/>
          </p:cNvSpPr>
          <p:nvPr/>
        </p:nvSpPr>
        <p:spPr bwMode="auto">
          <a:xfrm>
            <a:off x="7270750" y="2840038"/>
            <a:ext cx="1476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Q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80" name="Oval 23"/>
          <p:cNvSpPr>
            <a:spLocks noChangeArrowheads="1"/>
          </p:cNvSpPr>
          <p:nvPr/>
        </p:nvSpPr>
        <p:spPr bwMode="auto">
          <a:xfrm>
            <a:off x="7088188" y="3216275"/>
            <a:ext cx="85725" cy="85725"/>
          </a:xfrm>
          <a:prstGeom prst="ellips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7181" name="Oval 24"/>
          <p:cNvSpPr>
            <a:spLocks noChangeArrowheads="1"/>
          </p:cNvSpPr>
          <p:nvPr/>
        </p:nvSpPr>
        <p:spPr bwMode="auto">
          <a:xfrm>
            <a:off x="7475538" y="2936875"/>
            <a:ext cx="85725" cy="85725"/>
          </a:xfrm>
          <a:prstGeom prst="ellips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7182" name="Rectangle 25"/>
          <p:cNvSpPr>
            <a:spLocks noChangeArrowheads="1"/>
          </p:cNvSpPr>
          <p:nvPr/>
        </p:nvSpPr>
        <p:spPr bwMode="auto">
          <a:xfrm>
            <a:off x="5621338" y="2894013"/>
            <a:ext cx="731837" cy="300037"/>
          </a:xfrm>
          <a:prstGeom prst="rect">
            <a:avLst/>
          </a:prstGeom>
          <a:noFill/>
          <a:ln w="2222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7183" name="Line 26"/>
          <p:cNvSpPr>
            <a:spLocks noChangeShapeType="1"/>
          </p:cNvSpPr>
          <p:nvPr/>
        </p:nvSpPr>
        <p:spPr bwMode="auto">
          <a:xfrm>
            <a:off x="5718175" y="3098800"/>
            <a:ext cx="10795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27"/>
          <p:cNvSpPr>
            <a:spLocks noChangeShapeType="1"/>
          </p:cNvSpPr>
          <p:nvPr/>
        </p:nvSpPr>
        <p:spPr bwMode="auto">
          <a:xfrm flipV="1">
            <a:off x="5826125" y="2990850"/>
            <a:ext cx="1588" cy="107950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5" name="Line 28"/>
          <p:cNvSpPr>
            <a:spLocks noChangeShapeType="1"/>
          </p:cNvSpPr>
          <p:nvPr/>
        </p:nvSpPr>
        <p:spPr bwMode="auto">
          <a:xfrm>
            <a:off x="5826125" y="2990850"/>
            <a:ext cx="10795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6" name="Line 29"/>
          <p:cNvSpPr>
            <a:spLocks noChangeShapeType="1"/>
          </p:cNvSpPr>
          <p:nvPr/>
        </p:nvSpPr>
        <p:spPr bwMode="auto">
          <a:xfrm>
            <a:off x="5934075" y="2990850"/>
            <a:ext cx="1588" cy="107950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30"/>
          <p:cNvSpPr>
            <a:spLocks noChangeShapeType="1"/>
          </p:cNvSpPr>
          <p:nvPr/>
        </p:nvSpPr>
        <p:spPr bwMode="auto">
          <a:xfrm>
            <a:off x="5934075" y="3098800"/>
            <a:ext cx="106363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Line 31"/>
          <p:cNvSpPr>
            <a:spLocks noChangeShapeType="1"/>
          </p:cNvSpPr>
          <p:nvPr/>
        </p:nvSpPr>
        <p:spPr bwMode="auto">
          <a:xfrm flipV="1">
            <a:off x="6040438" y="2990850"/>
            <a:ext cx="1587" cy="107950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9" name="Line 32"/>
          <p:cNvSpPr>
            <a:spLocks noChangeShapeType="1"/>
          </p:cNvSpPr>
          <p:nvPr/>
        </p:nvSpPr>
        <p:spPr bwMode="auto">
          <a:xfrm>
            <a:off x="6040438" y="2990850"/>
            <a:ext cx="10795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0" name="Line 33"/>
          <p:cNvSpPr>
            <a:spLocks noChangeShapeType="1"/>
          </p:cNvSpPr>
          <p:nvPr/>
        </p:nvSpPr>
        <p:spPr bwMode="auto">
          <a:xfrm>
            <a:off x="6148388" y="2990850"/>
            <a:ext cx="1587" cy="107950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1" name="Line 34"/>
          <p:cNvSpPr>
            <a:spLocks noChangeShapeType="1"/>
          </p:cNvSpPr>
          <p:nvPr/>
        </p:nvSpPr>
        <p:spPr bwMode="auto">
          <a:xfrm>
            <a:off x="6148388" y="3098800"/>
            <a:ext cx="10795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2" name="Line 35"/>
          <p:cNvSpPr>
            <a:spLocks noChangeShapeType="1"/>
          </p:cNvSpPr>
          <p:nvPr/>
        </p:nvSpPr>
        <p:spPr bwMode="auto">
          <a:xfrm>
            <a:off x="6580188" y="2540000"/>
            <a:ext cx="21590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3" name="Rectangle 36"/>
          <p:cNvSpPr>
            <a:spLocks noChangeArrowheads="1"/>
          </p:cNvSpPr>
          <p:nvPr/>
        </p:nvSpPr>
        <p:spPr bwMode="auto">
          <a:xfrm>
            <a:off x="4789488" y="2281238"/>
            <a:ext cx="4286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Input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94" name="Line 37"/>
          <p:cNvSpPr>
            <a:spLocks noChangeShapeType="1"/>
          </p:cNvSpPr>
          <p:nvPr/>
        </p:nvSpPr>
        <p:spPr bwMode="auto">
          <a:xfrm>
            <a:off x="6580188" y="2990850"/>
            <a:ext cx="21590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5" name="Line 38"/>
          <p:cNvSpPr>
            <a:spLocks noChangeShapeType="1"/>
          </p:cNvSpPr>
          <p:nvPr/>
        </p:nvSpPr>
        <p:spPr bwMode="auto">
          <a:xfrm>
            <a:off x="6364288" y="2990850"/>
            <a:ext cx="21590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6" name="Rectangle 39"/>
          <p:cNvSpPr>
            <a:spLocks noChangeArrowheads="1"/>
          </p:cNvSpPr>
          <p:nvPr/>
        </p:nvSpPr>
        <p:spPr bwMode="auto">
          <a:xfrm>
            <a:off x="5653088" y="26257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CLK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97" name="Line 40"/>
          <p:cNvSpPr>
            <a:spLocks noChangeShapeType="1"/>
          </p:cNvSpPr>
          <p:nvPr/>
        </p:nvSpPr>
        <p:spPr bwMode="auto">
          <a:xfrm>
            <a:off x="7443788" y="2540000"/>
            <a:ext cx="21590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98" name="Rectangle 42"/>
          <p:cNvSpPr>
            <a:spLocks noChangeArrowheads="1"/>
          </p:cNvSpPr>
          <p:nvPr/>
        </p:nvSpPr>
        <p:spPr bwMode="auto">
          <a:xfrm>
            <a:off x="7775575" y="2457450"/>
            <a:ext cx="254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PS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199" name="Line 43"/>
          <p:cNvSpPr>
            <a:spLocks noChangeShapeType="1"/>
          </p:cNvSpPr>
          <p:nvPr/>
        </p:nvSpPr>
        <p:spPr bwMode="auto">
          <a:xfrm>
            <a:off x="7551738" y="2968625"/>
            <a:ext cx="215900" cy="1588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0" name="Line 45"/>
          <p:cNvSpPr>
            <a:spLocks noChangeShapeType="1"/>
          </p:cNvSpPr>
          <p:nvPr/>
        </p:nvSpPr>
        <p:spPr bwMode="auto">
          <a:xfrm>
            <a:off x="7119938" y="3292475"/>
            <a:ext cx="1587" cy="214313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1" name="Rectangle 47"/>
          <p:cNvSpPr>
            <a:spLocks noChangeArrowheads="1"/>
          </p:cNvSpPr>
          <p:nvPr/>
        </p:nvSpPr>
        <p:spPr bwMode="auto">
          <a:xfrm>
            <a:off x="7134225" y="3398838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Reset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202" name="Line 48"/>
          <p:cNvSpPr>
            <a:spLocks noChangeShapeType="1"/>
          </p:cNvSpPr>
          <p:nvPr/>
        </p:nvSpPr>
        <p:spPr bwMode="auto">
          <a:xfrm>
            <a:off x="6818313" y="2905125"/>
            <a:ext cx="107950" cy="85725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3" name="Line 49"/>
          <p:cNvSpPr>
            <a:spLocks noChangeShapeType="1"/>
          </p:cNvSpPr>
          <p:nvPr/>
        </p:nvSpPr>
        <p:spPr bwMode="auto">
          <a:xfrm flipH="1">
            <a:off x="6818313" y="2990850"/>
            <a:ext cx="107950" cy="85725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204" name="Group 61"/>
          <p:cNvGrpSpPr>
            <a:grpSpLocks/>
          </p:cNvGrpSpPr>
          <p:nvPr/>
        </p:nvGrpSpPr>
        <p:grpSpPr bwMode="auto">
          <a:xfrm>
            <a:off x="5264150" y="2078038"/>
            <a:ext cx="1295400" cy="473075"/>
            <a:chOff x="3316" y="1309"/>
            <a:chExt cx="816" cy="298"/>
          </a:xfrm>
        </p:grpSpPr>
        <p:sp>
          <p:nvSpPr>
            <p:cNvPr id="7273" name="Arc 50"/>
            <p:cNvSpPr>
              <a:spLocks/>
            </p:cNvSpPr>
            <p:nvPr/>
          </p:nvSpPr>
          <p:spPr bwMode="auto">
            <a:xfrm>
              <a:off x="3411" y="1309"/>
              <a:ext cx="88" cy="1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3" y="0"/>
                    <a:pt x="21591" y="9660"/>
                    <a:pt x="21599" y="21584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3" y="0"/>
                    <a:pt x="21591" y="9660"/>
                    <a:pt x="21599" y="21584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4" name="Arc 51"/>
            <p:cNvSpPr>
              <a:spLocks/>
            </p:cNvSpPr>
            <p:nvPr/>
          </p:nvSpPr>
          <p:spPr bwMode="auto">
            <a:xfrm>
              <a:off x="3411" y="1451"/>
              <a:ext cx="88" cy="1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5" name="Line 52"/>
            <p:cNvSpPr>
              <a:spLocks noChangeShapeType="1"/>
            </p:cNvSpPr>
            <p:nvPr/>
          </p:nvSpPr>
          <p:spPr bwMode="auto">
            <a:xfrm>
              <a:off x="3439" y="1383"/>
              <a:ext cx="40" cy="1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6" name="Line 53"/>
            <p:cNvSpPr>
              <a:spLocks noChangeShapeType="1"/>
            </p:cNvSpPr>
            <p:nvPr/>
          </p:nvSpPr>
          <p:spPr bwMode="auto">
            <a:xfrm>
              <a:off x="3439" y="1518"/>
              <a:ext cx="40" cy="1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7" name="Arc 54"/>
            <p:cNvSpPr>
              <a:spLocks/>
            </p:cNvSpPr>
            <p:nvPr/>
          </p:nvSpPr>
          <p:spPr bwMode="auto">
            <a:xfrm>
              <a:off x="3493" y="1309"/>
              <a:ext cx="75" cy="14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8" name="Arc 55"/>
            <p:cNvSpPr>
              <a:spLocks/>
            </p:cNvSpPr>
            <p:nvPr/>
          </p:nvSpPr>
          <p:spPr bwMode="auto">
            <a:xfrm>
              <a:off x="3493" y="1309"/>
              <a:ext cx="510" cy="1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08" y="0"/>
                    <a:pt x="21570" y="9638"/>
                    <a:pt x="21599" y="21547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08" y="0"/>
                    <a:pt x="21570" y="9638"/>
                    <a:pt x="21599" y="21547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79" name="Arc 56"/>
            <p:cNvSpPr>
              <a:spLocks/>
            </p:cNvSpPr>
            <p:nvPr/>
          </p:nvSpPr>
          <p:spPr bwMode="auto">
            <a:xfrm>
              <a:off x="3520" y="1451"/>
              <a:ext cx="482" cy="1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0" name="Arc 57"/>
            <p:cNvSpPr>
              <a:spLocks/>
            </p:cNvSpPr>
            <p:nvPr/>
          </p:nvSpPr>
          <p:spPr bwMode="auto">
            <a:xfrm>
              <a:off x="3493" y="1451"/>
              <a:ext cx="75" cy="15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1" name="Line 58"/>
            <p:cNvSpPr>
              <a:spLocks noChangeShapeType="1"/>
            </p:cNvSpPr>
            <p:nvPr/>
          </p:nvSpPr>
          <p:spPr bwMode="auto">
            <a:xfrm>
              <a:off x="3316" y="1383"/>
              <a:ext cx="136" cy="1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2" name="Line 59"/>
            <p:cNvSpPr>
              <a:spLocks noChangeShapeType="1"/>
            </p:cNvSpPr>
            <p:nvPr/>
          </p:nvSpPr>
          <p:spPr bwMode="auto">
            <a:xfrm>
              <a:off x="3316" y="1518"/>
              <a:ext cx="136" cy="1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83" name="Line 60"/>
            <p:cNvSpPr>
              <a:spLocks noChangeShapeType="1"/>
            </p:cNvSpPr>
            <p:nvPr/>
          </p:nvSpPr>
          <p:spPr bwMode="auto">
            <a:xfrm>
              <a:off x="3996" y="1451"/>
              <a:ext cx="136" cy="1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05" name="Line 62"/>
          <p:cNvSpPr>
            <a:spLocks noChangeShapeType="1"/>
          </p:cNvSpPr>
          <p:nvPr/>
        </p:nvSpPr>
        <p:spPr bwMode="auto">
          <a:xfrm flipV="1">
            <a:off x="6559550" y="2303463"/>
            <a:ext cx="1588" cy="236537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6" name="Line 63"/>
          <p:cNvSpPr>
            <a:spLocks noChangeShapeType="1"/>
          </p:cNvSpPr>
          <p:nvPr/>
        </p:nvSpPr>
        <p:spPr bwMode="auto">
          <a:xfrm flipV="1">
            <a:off x="5243513" y="1938338"/>
            <a:ext cx="1587" cy="257175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7" name="Line 64"/>
          <p:cNvSpPr>
            <a:spLocks noChangeShapeType="1"/>
          </p:cNvSpPr>
          <p:nvPr/>
        </p:nvSpPr>
        <p:spPr bwMode="auto">
          <a:xfrm>
            <a:off x="5243513" y="1938338"/>
            <a:ext cx="2416175" cy="1587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8" name="Line 65"/>
          <p:cNvSpPr>
            <a:spLocks noChangeShapeType="1"/>
          </p:cNvSpPr>
          <p:nvPr/>
        </p:nvSpPr>
        <p:spPr bwMode="auto">
          <a:xfrm>
            <a:off x="7659688" y="1938338"/>
            <a:ext cx="1587" cy="601662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09" name="Rectangle 66"/>
          <p:cNvSpPr>
            <a:spLocks noChangeArrowheads="1"/>
          </p:cNvSpPr>
          <p:nvPr/>
        </p:nvSpPr>
        <p:spPr bwMode="auto">
          <a:xfrm>
            <a:off x="7648575" y="2528888"/>
            <a:ext cx="42863" cy="42862"/>
          </a:xfrm>
          <a:prstGeom prst="rect">
            <a:avLst/>
          </a:prstGeom>
          <a:solidFill>
            <a:srgbClr val="000000"/>
          </a:solidFill>
          <a:ln w="22225">
            <a:solidFill>
              <a:srgbClr val="FFFF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7210" name="Rectangle 67"/>
          <p:cNvSpPr>
            <a:spLocks noChangeArrowheads="1"/>
          </p:cNvSpPr>
          <p:nvPr/>
        </p:nvSpPr>
        <p:spPr bwMode="auto">
          <a:xfrm>
            <a:off x="6364288" y="2066925"/>
            <a:ext cx="957262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i="0">
                <a:solidFill>
                  <a:srgbClr val="FFFF00"/>
                </a:solidFill>
                <a:latin typeface="Arial" charset="0"/>
              </a:rPr>
              <a:t>NS=Output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7211" name="Line 120"/>
          <p:cNvSpPr>
            <a:spLocks noChangeShapeType="1"/>
          </p:cNvSpPr>
          <p:nvPr/>
        </p:nvSpPr>
        <p:spPr bwMode="auto">
          <a:xfrm flipH="1">
            <a:off x="4505325" y="3389313"/>
            <a:ext cx="746125" cy="4699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2" name="Line 121"/>
          <p:cNvSpPr>
            <a:spLocks noChangeShapeType="1"/>
          </p:cNvSpPr>
          <p:nvPr/>
        </p:nvSpPr>
        <p:spPr bwMode="auto">
          <a:xfrm flipV="1">
            <a:off x="2089150" y="5033963"/>
            <a:ext cx="0" cy="2936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3" name="Line 122"/>
          <p:cNvSpPr>
            <a:spLocks noChangeShapeType="1"/>
          </p:cNvSpPr>
          <p:nvPr/>
        </p:nvSpPr>
        <p:spPr bwMode="auto">
          <a:xfrm flipV="1">
            <a:off x="3527425" y="5051425"/>
            <a:ext cx="0" cy="2936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4" name="Line 123"/>
          <p:cNvSpPr>
            <a:spLocks noChangeShapeType="1"/>
          </p:cNvSpPr>
          <p:nvPr/>
        </p:nvSpPr>
        <p:spPr bwMode="auto">
          <a:xfrm flipV="1">
            <a:off x="4027488" y="5059363"/>
            <a:ext cx="0" cy="2936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5" name="Line 124"/>
          <p:cNvSpPr>
            <a:spLocks noChangeShapeType="1"/>
          </p:cNvSpPr>
          <p:nvPr/>
        </p:nvSpPr>
        <p:spPr bwMode="auto">
          <a:xfrm flipV="1">
            <a:off x="4987925" y="5075238"/>
            <a:ext cx="0" cy="2936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6" name="Line 125"/>
          <p:cNvSpPr>
            <a:spLocks noChangeShapeType="1"/>
          </p:cNvSpPr>
          <p:nvPr/>
        </p:nvSpPr>
        <p:spPr bwMode="auto">
          <a:xfrm flipV="1">
            <a:off x="5964238" y="5035550"/>
            <a:ext cx="0" cy="2936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7" name="Line 126"/>
          <p:cNvSpPr>
            <a:spLocks noChangeShapeType="1"/>
          </p:cNvSpPr>
          <p:nvPr/>
        </p:nvSpPr>
        <p:spPr bwMode="auto">
          <a:xfrm flipV="1">
            <a:off x="6457950" y="5037138"/>
            <a:ext cx="0" cy="29368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8" name="Line 127"/>
          <p:cNvSpPr>
            <a:spLocks noChangeShapeType="1"/>
          </p:cNvSpPr>
          <p:nvPr/>
        </p:nvSpPr>
        <p:spPr bwMode="auto">
          <a:xfrm flipV="1">
            <a:off x="6926263" y="5045075"/>
            <a:ext cx="0" cy="2936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19" name="Line 43"/>
          <p:cNvSpPr>
            <a:spLocks noChangeShapeType="1"/>
          </p:cNvSpPr>
          <p:nvPr/>
        </p:nvSpPr>
        <p:spPr bwMode="auto">
          <a:xfrm>
            <a:off x="7300913" y="2859088"/>
            <a:ext cx="77787" cy="1587"/>
          </a:xfrm>
          <a:prstGeom prst="line">
            <a:avLst/>
          </a:prstGeom>
          <a:noFill/>
          <a:ln w="222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7" name="Group 116"/>
          <p:cNvGrpSpPr>
            <a:grpSpLocks/>
          </p:cNvGrpSpPr>
          <p:nvPr/>
        </p:nvGrpSpPr>
        <p:grpSpPr bwMode="auto">
          <a:xfrm>
            <a:off x="584200" y="1208088"/>
            <a:ext cx="3987800" cy="2378075"/>
            <a:chOff x="584200" y="1208088"/>
            <a:chExt cx="3988321" cy="2378075"/>
          </a:xfrm>
        </p:grpSpPr>
        <p:sp>
          <p:nvSpPr>
            <p:cNvPr id="7223" name="Text Box 13"/>
            <p:cNvSpPr txBox="1">
              <a:spLocks noChangeArrowheads="1"/>
            </p:cNvSpPr>
            <p:nvPr/>
          </p:nvSpPr>
          <p:spPr bwMode="auto">
            <a:xfrm>
              <a:off x="679450" y="1208088"/>
              <a:ext cx="3314700" cy="366712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1pPr>
              <a:lvl2pPr marL="742950" indent="-28575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2pPr>
              <a:lvl3pPr marL="11430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3pPr>
              <a:lvl4pPr marL="16002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4pPr>
              <a:lvl5pPr marL="2057400" indent="-228600" eaLnBrk="0" hangingPunct="0"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 i="1">
                  <a:solidFill>
                    <a:schemeClr val="tx1"/>
                  </a:solidFill>
                  <a:latin typeface="Times New Roman" pitchFamily="18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1800" i="0">
                  <a:latin typeface="Arial" charset="0"/>
                </a:rPr>
                <a:t>Implementation 1: Output = PS</a:t>
              </a:r>
            </a:p>
          </p:txBody>
        </p:sp>
        <p:sp>
          <p:nvSpPr>
            <p:cNvPr id="7224" name="AutoShape 68"/>
            <p:cNvSpPr>
              <a:spLocks noChangeAspect="1" noChangeArrowheads="1" noTextEdit="1"/>
            </p:cNvSpPr>
            <p:nvPr/>
          </p:nvSpPr>
          <p:spPr bwMode="auto">
            <a:xfrm>
              <a:off x="584200" y="1790700"/>
              <a:ext cx="3797300" cy="1676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25" name="Rectangle 70"/>
            <p:cNvSpPr>
              <a:spLocks noChangeArrowheads="1"/>
            </p:cNvSpPr>
            <p:nvPr/>
          </p:nvSpPr>
          <p:spPr bwMode="auto">
            <a:xfrm>
              <a:off x="2667000" y="2274888"/>
              <a:ext cx="623888" cy="836612"/>
            </a:xfrm>
            <a:prstGeom prst="rect">
              <a:avLst/>
            </a:prstGeom>
            <a:noFill/>
            <a:ln w="2222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7226" name="Rectangle 71"/>
            <p:cNvSpPr>
              <a:spLocks noChangeArrowheads="1"/>
            </p:cNvSpPr>
            <p:nvPr/>
          </p:nvSpPr>
          <p:spPr bwMode="auto">
            <a:xfrm>
              <a:off x="2720975" y="2327275"/>
              <a:ext cx="138113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D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27" name="Rectangle 72"/>
            <p:cNvSpPr>
              <a:spLocks noChangeArrowheads="1"/>
            </p:cNvSpPr>
            <p:nvPr/>
          </p:nvSpPr>
          <p:spPr bwMode="auto">
            <a:xfrm>
              <a:off x="2892425" y="2865438"/>
              <a:ext cx="138113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R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28" name="Rectangle 73"/>
            <p:cNvSpPr>
              <a:spLocks noChangeArrowheads="1"/>
            </p:cNvSpPr>
            <p:nvPr/>
          </p:nvSpPr>
          <p:spPr bwMode="auto">
            <a:xfrm>
              <a:off x="3108325" y="2327275"/>
              <a:ext cx="14763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Q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29" name="Rectangle 74"/>
            <p:cNvSpPr>
              <a:spLocks noChangeArrowheads="1"/>
            </p:cNvSpPr>
            <p:nvPr/>
          </p:nvSpPr>
          <p:spPr bwMode="auto">
            <a:xfrm>
              <a:off x="3108325" y="2757488"/>
              <a:ext cx="147638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Q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30" name="Oval 75"/>
            <p:cNvSpPr>
              <a:spLocks noChangeArrowheads="1"/>
            </p:cNvSpPr>
            <p:nvPr/>
          </p:nvSpPr>
          <p:spPr bwMode="auto">
            <a:xfrm>
              <a:off x="2925763" y="3133725"/>
              <a:ext cx="85725" cy="85725"/>
            </a:xfrm>
            <a:prstGeom prst="ellips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7231" name="Oval 76"/>
            <p:cNvSpPr>
              <a:spLocks noChangeArrowheads="1"/>
            </p:cNvSpPr>
            <p:nvPr/>
          </p:nvSpPr>
          <p:spPr bwMode="auto">
            <a:xfrm>
              <a:off x="3313113" y="2854325"/>
              <a:ext cx="85725" cy="85725"/>
            </a:xfrm>
            <a:prstGeom prst="ellips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7232" name="Rectangle 77"/>
            <p:cNvSpPr>
              <a:spLocks noChangeArrowheads="1"/>
            </p:cNvSpPr>
            <p:nvPr/>
          </p:nvSpPr>
          <p:spPr bwMode="auto">
            <a:xfrm>
              <a:off x="1458913" y="2811463"/>
              <a:ext cx="731837" cy="300037"/>
            </a:xfrm>
            <a:prstGeom prst="rect">
              <a:avLst/>
            </a:prstGeom>
            <a:noFill/>
            <a:ln w="22225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7233" name="Line 78"/>
            <p:cNvSpPr>
              <a:spLocks noChangeShapeType="1"/>
            </p:cNvSpPr>
            <p:nvPr/>
          </p:nvSpPr>
          <p:spPr bwMode="auto">
            <a:xfrm>
              <a:off x="1555750" y="301625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4" name="Line 79"/>
            <p:cNvSpPr>
              <a:spLocks noChangeShapeType="1"/>
            </p:cNvSpPr>
            <p:nvPr/>
          </p:nvSpPr>
          <p:spPr bwMode="auto">
            <a:xfrm flipV="1">
              <a:off x="1663700" y="2908300"/>
              <a:ext cx="1588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5" name="Line 80"/>
            <p:cNvSpPr>
              <a:spLocks noChangeShapeType="1"/>
            </p:cNvSpPr>
            <p:nvPr/>
          </p:nvSpPr>
          <p:spPr bwMode="auto">
            <a:xfrm>
              <a:off x="1663700" y="290830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6" name="Line 81"/>
            <p:cNvSpPr>
              <a:spLocks noChangeShapeType="1"/>
            </p:cNvSpPr>
            <p:nvPr/>
          </p:nvSpPr>
          <p:spPr bwMode="auto">
            <a:xfrm>
              <a:off x="1771650" y="2908300"/>
              <a:ext cx="1588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7" name="Line 82"/>
            <p:cNvSpPr>
              <a:spLocks noChangeShapeType="1"/>
            </p:cNvSpPr>
            <p:nvPr/>
          </p:nvSpPr>
          <p:spPr bwMode="auto">
            <a:xfrm>
              <a:off x="1771650" y="3016250"/>
              <a:ext cx="106363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8" name="Line 83"/>
            <p:cNvSpPr>
              <a:spLocks noChangeShapeType="1"/>
            </p:cNvSpPr>
            <p:nvPr/>
          </p:nvSpPr>
          <p:spPr bwMode="auto">
            <a:xfrm flipV="1">
              <a:off x="1878013" y="2908300"/>
              <a:ext cx="1587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39" name="Line 84"/>
            <p:cNvSpPr>
              <a:spLocks noChangeShapeType="1"/>
            </p:cNvSpPr>
            <p:nvPr/>
          </p:nvSpPr>
          <p:spPr bwMode="auto">
            <a:xfrm>
              <a:off x="1878013" y="290830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0" name="Line 85"/>
            <p:cNvSpPr>
              <a:spLocks noChangeShapeType="1"/>
            </p:cNvSpPr>
            <p:nvPr/>
          </p:nvSpPr>
          <p:spPr bwMode="auto">
            <a:xfrm>
              <a:off x="1985963" y="2908300"/>
              <a:ext cx="1587" cy="107950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Line 86"/>
            <p:cNvSpPr>
              <a:spLocks noChangeShapeType="1"/>
            </p:cNvSpPr>
            <p:nvPr/>
          </p:nvSpPr>
          <p:spPr bwMode="auto">
            <a:xfrm>
              <a:off x="1985963" y="3016250"/>
              <a:ext cx="10795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Line 87"/>
            <p:cNvSpPr>
              <a:spLocks noChangeShapeType="1"/>
            </p:cNvSpPr>
            <p:nvPr/>
          </p:nvSpPr>
          <p:spPr bwMode="auto">
            <a:xfrm>
              <a:off x="2417763" y="245745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Rectangle 88"/>
            <p:cNvSpPr>
              <a:spLocks noChangeArrowheads="1"/>
            </p:cNvSpPr>
            <p:nvPr/>
          </p:nvSpPr>
          <p:spPr bwMode="auto">
            <a:xfrm>
              <a:off x="627063" y="2198688"/>
              <a:ext cx="428625" cy="230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Input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44" name="Line 89"/>
            <p:cNvSpPr>
              <a:spLocks noChangeShapeType="1"/>
            </p:cNvSpPr>
            <p:nvPr/>
          </p:nvSpPr>
          <p:spPr bwMode="auto">
            <a:xfrm>
              <a:off x="2417763" y="290830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Line 90"/>
            <p:cNvSpPr>
              <a:spLocks noChangeShapeType="1"/>
            </p:cNvSpPr>
            <p:nvPr/>
          </p:nvSpPr>
          <p:spPr bwMode="auto">
            <a:xfrm>
              <a:off x="2201863" y="290830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6" name="Rectangle 91"/>
            <p:cNvSpPr>
              <a:spLocks noChangeArrowheads="1"/>
            </p:cNvSpPr>
            <p:nvPr/>
          </p:nvSpPr>
          <p:spPr bwMode="auto">
            <a:xfrm>
              <a:off x="1490663" y="2543175"/>
              <a:ext cx="37147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CLK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47" name="Line 92"/>
            <p:cNvSpPr>
              <a:spLocks noChangeShapeType="1"/>
            </p:cNvSpPr>
            <p:nvPr/>
          </p:nvSpPr>
          <p:spPr bwMode="auto">
            <a:xfrm>
              <a:off x="3281363" y="2457450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Rectangle 94"/>
            <p:cNvSpPr>
              <a:spLocks noChangeArrowheads="1"/>
            </p:cNvSpPr>
            <p:nvPr/>
          </p:nvSpPr>
          <p:spPr bwMode="auto">
            <a:xfrm>
              <a:off x="3635896" y="2420888"/>
              <a:ext cx="93662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PS=Output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49" name="Line 95"/>
            <p:cNvSpPr>
              <a:spLocks noChangeShapeType="1"/>
            </p:cNvSpPr>
            <p:nvPr/>
          </p:nvSpPr>
          <p:spPr bwMode="auto">
            <a:xfrm>
              <a:off x="3389313" y="2886075"/>
              <a:ext cx="215900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Line 97"/>
            <p:cNvSpPr>
              <a:spLocks noChangeShapeType="1"/>
            </p:cNvSpPr>
            <p:nvPr/>
          </p:nvSpPr>
          <p:spPr bwMode="auto">
            <a:xfrm>
              <a:off x="2957513" y="3209925"/>
              <a:ext cx="1587" cy="214313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Line 100"/>
            <p:cNvSpPr>
              <a:spLocks noChangeShapeType="1"/>
            </p:cNvSpPr>
            <p:nvPr/>
          </p:nvSpPr>
          <p:spPr bwMode="auto">
            <a:xfrm>
              <a:off x="2655888" y="2822575"/>
              <a:ext cx="107950" cy="85725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Line 101"/>
            <p:cNvSpPr>
              <a:spLocks noChangeShapeType="1"/>
            </p:cNvSpPr>
            <p:nvPr/>
          </p:nvSpPr>
          <p:spPr bwMode="auto">
            <a:xfrm flipH="1">
              <a:off x="2655888" y="2908300"/>
              <a:ext cx="107950" cy="85725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7253" name="Group 113"/>
            <p:cNvGrpSpPr>
              <a:grpSpLocks/>
            </p:cNvGrpSpPr>
            <p:nvPr/>
          </p:nvGrpSpPr>
          <p:grpSpPr bwMode="auto">
            <a:xfrm>
              <a:off x="1101725" y="1995488"/>
              <a:ext cx="1295400" cy="473075"/>
              <a:chOff x="694" y="1257"/>
              <a:chExt cx="816" cy="298"/>
            </a:xfrm>
          </p:grpSpPr>
          <p:sp>
            <p:nvSpPr>
              <p:cNvPr id="7262" name="Arc 102"/>
              <p:cNvSpPr>
                <a:spLocks/>
              </p:cNvSpPr>
              <p:nvPr/>
            </p:nvSpPr>
            <p:spPr bwMode="auto">
              <a:xfrm>
                <a:off x="789" y="1257"/>
                <a:ext cx="88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3" y="0"/>
                      <a:pt x="21591" y="9660"/>
                      <a:pt x="21599" y="21584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3" y="0"/>
                      <a:pt x="21591" y="9660"/>
                      <a:pt x="21599" y="21584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3" name="Arc 103"/>
              <p:cNvSpPr>
                <a:spLocks/>
              </p:cNvSpPr>
              <p:nvPr/>
            </p:nvSpPr>
            <p:spPr bwMode="auto">
              <a:xfrm>
                <a:off x="789" y="1399"/>
                <a:ext cx="88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4" name="Line 104"/>
              <p:cNvSpPr>
                <a:spLocks noChangeShapeType="1"/>
              </p:cNvSpPr>
              <p:nvPr/>
            </p:nvSpPr>
            <p:spPr bwMode="auto">
              <a:xfrm>
                <a:off x="817" y="1331"/>
                <a:ext cx="40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5" name="Line 105"/>
              <p:cNvSpPr>
                <a:spLocks noChangeShapeType="1"/>
              </p:cNvSpPr>
              <p:nvPr/>
            </p:nvSpPr>
            <p:spPr bwMode="auto">
              <a:xfrm>
                <a:off x="817" y="1466"/>
                <a:ext cx="40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6" name="Arc 106"/>
              <p:cNvSpPr>
                <a:spLocks/>
              </p:cNvSpPr>
              <p:nvPr/>
            </p:nvSpPr>
            <p:spPr bwMode="auto">
              <a:xfrm>
                <a:off x="871" y="1257"/>
                <a:ext cx="75" cy="14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7" name="Arc 107"/>
              <p:cNvSpPr>
                <a:spLocks/>
              </p:cNvSpPr>
              <p:nvPr/>
            </p:nvSpPr>
            <p:spPr bwMode="auto">
              <a:xfrm>
                <a:off x="871" y="1257"/>
                <a:ext cx="510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08" y="0"/>
                      <a:pt x="21570" y="9638"/>
                      <a:pt x="21599" y="21547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08" y="0"/>
                      <a:pt x="21570" y="9638"/>
                      <a:pt x="21599" y="21547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8" name="Arc 108"/>
              <p:cNvSpPr>
                <a:spLocks/>
              </p:cNvSpPr>
              <p:nvPr/>
            </p:nvSpPr>
            <p:spPr bwMode="auto">
              <a:xfrm>
                <a:off x="898" y="1399"/>
                <a:ext cx="482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69" name="Arc 109"/>
              <p:cNvSpPr>
                <a:spLocks/>
              </p:cNvSpPr>
              <p:nvPr/>
            </p:nvSpPr>
            <p:spPr bwMode="auto">
              <a:xfrm>
                <a:off x="871" y="1399"/>
                <a:ext cx="75" cy="15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0" name="Line 110"/>
              <p:cNvSpPr>
                <a:spLocks noChangeShapeType="1"/>
              </p:cNvSpPr>
              <p:nvPr/>
            </p:nvSpPr>
            <p:spPr bwMode="auto">
              <a:xfrm>
                <a:off x="694" y="1331"/>
                <a:ext cx="136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1" name="Line 111"/>
              <p:cNvSpPr>
                <a:spLocks noChangeShapeType="1"/>
              </p:cNvSpPr>
              <p:nvPr/>
            </p:nvSpPr>
            <p:spPr bwMode="auto">
              <a:xfrm>
                <a:off x="694" y="1466"/>
                <a:ext cx="136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2" name="Line 112"/>
              <p:cNvSpPr>
                <a:spLocks noChangeShapeType="1"/>
              </p:cNvSpPr>
              <p:nvPr/>
            </p:nvSpPr>
            <p:spPr bwMode="auto">
              <a:xfrm>
                <a:off x="1374" y="1399"/>
                <a:ext cx="136" cy="1"/>
              </a:xfrm>
              <a:prstGeom prst="line">
                <a:avLst/>
              </a:prstGeom>
              <a:noFill/>
              <a:ln w="22225">
                <a:solidFill>
                  <a:srgbClr val="FFFF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254" name="Line 114"/>
            <p:cNvSpPr>
              <a:spLocks noChangeShapeType="1"/>
            </p:cNvSpPr>
            <p:nvPr/>
          </p:nvSpPr>
          <p:spPr bwMode="auto">
            <a:xfrm flipV="1">
              <a:off x="2397125" y="2220913"/>
              <a:ext cx="1588" cy="236537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Line 115"/>
            <p:cNvSpPr>
              <a:spLocks noChangeShapeType="1"/>
            </p:cNvSpPr>
            <p:nvPr/>
          </p:nvSpPr>
          <p:spPr bwMode="auto">
            <a:xfrm flipV="1">
              <a:off x="1081088" y="1855788"/>
              <a:ext cx="1587" cy="257175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6" name="Line 116"/>
            <p:cNvSpPr>
              <a:spLocks noChangeShapeType="1"/>
            </p:cNvSpPr>
            <p:nvPr/>
          </p:nvSpPr>
          <p:spPr bwMode="auto">
            <a:xfrm>
              <a:off x="1081088" y="1855788"/>
              <a:ext cx="2416175" cy="1587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Line 117"/>
            <p:cNvSpPr>
              <a:spLocks noChangeShapeType="1"/>
            </p:cNvSpPr>
            <p:nvPr/>
          </p:nvSpPr>
          <p:spPr bwMode="auto">
            <a:xfrm>
              <a:off x="3497263" y="1855788"/>
              <a:ext cx="1587" cy="601662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Rectangle 118"/>
            <p:cNvSpPr>
              <a:spLocks noChangeArrowheads="1"/>
            </p:cNvSpPr>
            <p:nvPr/>
          </p:nvSpPr>
          <p:spPr bwMode="auto">
            <a:xfrm>
              <a:off x="3486150" y="2446338"/>
              <a:ext cx="42863" cy="42862"/>
            </a:xfrm>
            <a:prstGeom prst="rect">
              <a:avLst/>
            </a:prstGeom>
            <a:solidFill>
              <a:srgbClr val="000000"/>
            </a:solidFill>
            <a:ln w="22225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rgbClr val="FFFF00"/>
                </a:solidFill>
              </a:endParaRPr>
            </a:p>
          </p:txBody>
        </p:sp>
        <p:sp>
          <p:nvSpPr>
            <p:cNvPr id="7259" name="Rectangle 119"/>
            <p:cNvSpPr>
              <a:spLocks noChangeArrowheads="1"/>
            </p:cNvSpPr>
            <p:nvPr/>
          </p:nvSpPr>
          <p:spPr bwMode="auto">
            <a:xfrm>
              <a:off x="2201863" y="1984375"/>
              <a:ext cx="268287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NS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60" name="Rectangle 128"/>
            <p:cNvSpPr>
              <a:spLocks noChangeArrowheads="1"/>
            </p:cNvSpPr>
            <p:nvPr/>
          </p:nvSpPr>
          <p:spPr bwMode="auto">
            <a:xfrm>
              <a:off x="2982913" y="3357563"/>
              <a:ext cx="498475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i="0">
                  <a:solidFill>
                    <a:srgbClr val="FFFF00"/>
                  </a:solidFill>
                  <a:latin typeface="Arial" charset="0"/>
                </a:rPr>
                <a:t>Reset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7261" name="Line 95"/>
            <p:cNvSpPr>
              <a:spLocks noChangeShapeType="1"/>
            </p:cNvSpPr>
            <p:nvPr/>
          </p:nvSpPr>
          <p:spPr bwMode="auto">
            <a:xfrm>
              <a:off x="3118135" y="2744924"/>
              <a:ext cx="121717" cy="1588"/>
            </a:xfrm>
            <a:prstGeom prst="line">
              <a:avLst/>
            </a:prstGeom>
            <a:noFill/>
            <a:ln w="2222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21" name="Rectangle 2"/>
          <p:cNvSpPr>
            <a:spLocks noChangeArrowheads="1"/>
          </p:cNvSpPr>
          <p:nvPr/>
        </p:nvSpPr>
        <p:spPr bwMode="auto">
          <a:xfrm>
            <a:off x="3924300" y="2312988"/>
            <a:ext cx="774700" cy="441325"/>
          </a:xfrm>
          <a:prstGeom prst="rect">
            <a:avLst/>
          </a:prstGeom>
          <a:solidFill>
            <a:srgbClr val="FFC00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222" name="Rectangle 114"/>
          <p:cNvSpPr>
            <a:spLocks noChangeArrowheads="1"/>
          </p:cNvSpPr>
          <p:nvPr/>
        </p:nvSpPr>
        <p:spPr bwMode="auto">
          <a:xfrm>
            <a:off x="6634163" y="1979613"/>
            <a:ext cx="774700" cy="441325"/>
          </a:xfrm>
          <a:prstGeom prst="rect">
            <a:avLst/>
          </a:prstGeom>
          <a:solidFill>
            <a:srgbClr val="FFC00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01"/>
          <p:cNvSpPr>
            <a:spLocks noChangeArrowheads="1"/>
          </p:cNvSpPr>
          <p:nvPr/>
        </p:nvSpPr>
        <p:spPr bwMode="auto">
          <a:xfrm>
            <a:off x="6164263" y="3810000"/>
            <a:ext cx="2759075" cy="612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195" name="Rectangle 200"/>
          <p:cNvSpPr>
            <a:spLocks noChangeArrowheads="1"/>
          </p:cNvSpPr>
          <p:nvPr/>
        </p:nvSpPr>
        <p:spPr bwMode="auto">
          <a:xfrm>
            <a:off x="6127750" y="469900"/>
            <a:ext cx="2759075" cy="612775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6292850" y="649288"/>
            <a:ext cx="2709863" cy="209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2400" b="1" i="0">
                <a:solidFill>
                  <a:srgbClr val="0066FF"/>
                </a:solidFill>
                <a:latin typeface="Arial" charset="0"/>
                <a:ea typeface="굴림" pitchFamily="34" charset="-127"/>
              </a:rPr>
              <a:t>1. Moore Machine</a:t>
            </a:r>
          </a:p>
          <a:p>
            <a:pPr eaLnBrk="0" hangingPunct="0">
              <a:lnSpc>
                <a:spcPct val="85000"/>
              </a:lnSpc>
            </a:pPr>
            <a:endParaRPr kumimoji="1" lang="en-US" altLang="ko-KR" sz="2400" b="1">
              <a:solidFill>
                <a:srgbClr val="FFFF00"/>
              </a:solidFill>
              <a:latin typeface="Arial" charset="0"/>
              <a:ea typeface="굴림" pitchFamily="34" charset="-127"/>
            </a:endParaRP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Outputs are function</a:t>
            </a:r>
            <a:b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</a:b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 of the present state</a:t>
            </a:r>
            <a:b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</a:br>
            <a:endParaRPr kumimoji="1" lang="en-US" altLang="ko-KR" sz="1800" b="1">
              <a:solidFill>
                <a:srgbClr val="FFFF00"/>
              </a:solidFill>
              <a:latin typeface="Arial" charset="0"/>
              <a:ea typeface="굴림" pitchFamily="34" charset="-127"/>
            </a:endParaRP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Outputs change </a:t>
            </a:r>
          </a:p>
          <a:p>
            <a:pPr eaLnBrk="0" hangingPunct="0">
              <a:lnSpc>
                <a:spcPct val="85000"/>
              </a:lnSpc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synchronously with</a:t>
            </a:r>
          </a:p>
          <a:p>
            <a:pPr eaLnBrk="0" hangingPunct="0">
              <a:lnSpc>
                <a:spcPct val="85000"/>
              </a:lnSpc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state changes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267450" y="3975100"/>
            <a:ext cx="2708275" cy="2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24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2. Mealy Machine</a:t>
            </a:r>
          </a:p>
          <a:p>
            <a:pPr eaLnBrk="0" hangingPunct="0">
              <a:lnSpc>
                <a:spcPct val="85000"/>
              </a:lnSpc>
            </a:pPr>
            <a:endParaRPr kumimoji="1" lang="en-US" altLang="ko-KR" sz="2400" b="1" i="0">
              <a:solidFill>
                <a:srgbClr val="FFFF00"/>
              </a:solidFill>
              <a:latin typeface="Arial" charset="0"/>
              <a:ea typeface="굴림" pitchFamily="34" charset="-127"/>
            </a:endParaRP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Outputs depend on </a:t>
            </a:r>
            <a:b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</a:b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 state AND inputs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kumimoji="1" lang="en-US" altLang="ko-KR" sz="1800" b="1">
              <a:solidFill>
                <a:srgbClr val="FFFF00"/>
              </a:solidFill>
              <a:latin typeface="Arial" charset="0"/>
              <a:ea typeface="굴림" pitchFamily="34" charset="-127"/>
            </a:endParaRP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Input change causes </a:t>
            </a:r>
            <a:b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</a:b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an immediate output </a:t>
            </a:r>
            <a:b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</a:b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change</a:t>
            </a:r>
          </a:p>
          <a:p>
            <a:pPr eaLnBrk="0" hangingPunct="0">
              <a:lnSpc>
                <a:spcPct val="85000"/>
              </a:lnSpc>
              <a:buFontTx/>
              <a:buChar char="•"/>
            </a:pPr>
            <a:endParaRPr kumimoji="1" lang="en-US" altLang="ko-KR" sz="1800" b="1">
              <a:solidFill>
                <a:srgbClr val="FFFF00"/>
              </a:solidFill>
              <a:latin typeface="Arial" charset="0"/>
              <a:ea typeface="굴림" pitchFamily="34" charset="-127"/>
            </a:endParaRPr>
          </a:p>
          <a:p>
            <a:pPr eaLnBrk="0" hangingPunct="0">
              <a:lnSpc>
                <a:spcPct val="85000"/>
              </a:lnSpc>
              <a:buFontTx/>
              <a:buChar char="•"/>
            </a:pPr>
            <a:r>
              <a:rPr kumimoji="1" lang="en-US" altLang="ko-KR" sz="1800" b="1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Asynchronous outputs</a:t>
            </a:r>
          </a:p>
        </p:txBody>
      </p:sp>
      <p:sp>
        <p:nvSpPr>
          <p:cNvPr id="8198" name="AutoShape 7"/>
          <p:cNvSpPr>
            <a:spLocks noChangeAspect="1" noChangeArrowheads="1" noTextEdit="1"/>
          </p:cNvSpPr>
          <p:nvPr/>
        </p:nvSpPr>
        <p:spPr bwMode="auto">
          <a:xfrm>
            <a:off x="-422275" y="-631825"/>
            <a:ext cx="541972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>
            <a:off x="1601788" y="1012825"/>
            <a:ext cx="1185862" cy="1381125"/>
          </a:xfrm>
          <a:prstGeom prst="rect">
            <a:avLst/>
          </a:prstGeom>
          <a:noFill/>
          <a:ln w="158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8200" name="Group 13"/>
          <p:cNvGrpSpPr>
            <a:grpSpLocks/>
          </p:cNvGrpSpPr>
          <p:nvPr/>
        </p:nvGrpSpPr>
        <p:grpSpPr bwMode="auto">
          <a:xfrm>
            <a:off x="1131888" y="1054100"/>
            <a:ext cx="444500" cy="130175"/>
            <a:chOff x="713" y="664"/>
            <a:chExt cx="280" cy="82"/>
          </a:xfrm>
        </p:grpSpPr>
        <p:sp>
          <p:nvSpPr>
            <p:cNvPr id="8364" name="Freeform 11"/>
            <p:cNvSpPr>
              <a:spLocks/>
            </p:cNvSpPr>
            <p:nvPr/>
          </p:nvSpPr>
          <p:spPr bwMode="auto">
            <a:xfrm>
              <a:off x="869" y="664"/>
              <a:ext cx="124" cy="82"/>
            </a:xfrm>
            <a:custGeom>
              <a:avLst/>
              <a:gdLst>
                <a:gd name="T0" fmla="*/ 124 w 124"/>
                <a:gd name="T1" fmla="*/ 41 h 82"/>
                <a:gd name="T2" fmla="*/ 0 w 124"/>
                <a:gd name="T3" fmla="*/ 82 h 82"/>
                <a:gd name="T4" fmla="*/ 41 w 124"/>
                <a:gd name="T5" fmla="*/ 41 h 82"/>
                <a:gd name="T6" fmla="*/ 0 w 124"/>
                <a:gd name="T7" fmla="*/ 0 h 82"/>
                <a:gd name="T8" fmla="*/ 124 w 124"/>
                <a:gd name="T9" fmla="*/ 4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2">
                  <a:moveTo>
                    <a:pt x="124" y="41"/>
                  </a:moveTo>
                  <a:lnTo>
                    <a:pt x="0" y="82"/>
                  </a:lnTo>
                  <a:lnTo>
                    <a:pt x="41" y="41"/>
                  </a:lnTo>
                  <a:lnTo>
                    <a:pt x="0" y="0"/>
                  </a:lnTo>
                  <a:lnTo>
                    <a:pt x="124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5" name="Line 12"/>
            <p:cNvSpPr>
              <a:spLocks noChangeShapeType="1"/>
            </p:cNvSpPr>
            <p:nvPr/>
          </p:nvSpPr>
          <p:spPr bwMode="auto">
            <a:xfrm>
              <a:off x="713" y="705"/>
              <a:ext cx="197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1" name="Group 16"/>
          <p:cNvGrpSpPr>
            <a:grpSpLocks/>
          </p:cNvGrpSpPr>
          <p:nvPr/>
        </p:nvGrpSpPr>
        <p:grpSpPr bwMode="auto">
          <a:xfrm>
            <a:off x="1131888" y="1217613"/>
            <a:ext cx="444500" cy="131762"/>
            <a:chOff x="713" y="767"/>
            <a:chExt cx="280" cy="83"/>
          </a:xfrm>
        </p:grpSpPr>
        <p:sp>
          <p:nvSpPr>
            <p:cNvPr id="8362" name="Freeform 14"/>
            <p:cNvSpPr>
              <a:spLocks/>
            </p:cNvSpPr>
            <p:nvPr/>
          </p:nvSpPr>
          <p:spPr bwMode="auto">
            <a:xfrm>
              <a:off x="869" y="767"/>
              <a:ext cx="124" cy="83"/>
            </a:xfrm>
            <a:custGeom>
              <a:avLst/>
              <a:gdLst>
                <a:gd name="T0" fmla="*/ 124 w 124"/>
                <a:gd name="T1" fmla="*/ 42 h 83"/>
                <a:gd name="T2" fmla="*/ 0 w 124"/>
                <a:gd name="T3" fmla="*/ 83 h 83"/>
                <a:gd name="T4" fmla="*/ 41 w 124"/>
                <a:gd name="T5" fmla="*/ 42 h 83"/>
                <a:gd name="T6" fmla="*/ 0 w 124"/>
                <a:gd name="T7" fmla="*/ 0 h 83"/>
                <a:gd name="T8" fmla="*/ 124 w 124"/>
                <a:gd name="T9" fmla="*/ 42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3">
                  <a:moveTo>
                    <a:pt x="124" y="42"/>
                  </a:moveTo>
                  <a:lnTo>
                    <a:pt x="0" y="83"/>
                  </a:lnTo>
                  <a:lnTo>
                    <a:pt x="41" y="42"/>
                  </a:lnTo>
                  <a:lnTo>
                    <a:pt x="0" y="0"/>
                  </a:lnTo>
                  <a:lnTo>
                    <a:pt x="124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3" name="Line 15"/>
            <p:cNvSpPr>
              <a:spLocks noChangeShapeType="1"/>
            </p:cNvSpPr>
            <p:nvPr/>
          </p:nvSpPr>
          <p:spPr bwMode="auto">
            <a:xfrm>
              <a:off x="713" y="809"/>
              <a:ext cx="197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2" name="Group 19"/>
          <p:cNvGrpSpPr>
            <a:grpSpLocks/>
          </p:cNvGrpSpPr>
          <p:nvPr/>
        </p:nvGrpSpPr>
        <p:grpSpPr bwMode="auto">
          <a:xfrm>
            <a:off x="1131888" y="1398588"/>
            <a:ext cx="428625" cy="131762"/>
            <a:chOff x="713" y="881"/>
            <a:chExt cx="270" cy="83"/>
          </a:xfrm>
        </p:grpSpPr>
        <p:sp>
          <p:nvSpPr>
            <p:cNvPr id="8360" name="Freeform 17"/>
            <p:cNvSpPr>
              <a:spLocks/>
            </p:cNvSpPr>
            <p:nvPr/>
          </p:nvSpPr>
          <p:spPr bwMode="auto">
            <a:xfrm>
              <a:off x="858" y="881"/>
              <a:ext cx="125" cy="83"/>
            </a:xfrm>
            <a:custGeom>
              <a:avLst/>
              <a:gdLst>
                <a:gd name="T0" fmla="*/ 125 w 125"/>
                <a:gd name="T1" fmla="*/ 41 h 83"/>
                <a:gd name="T2" fmla="*/ 0 w 125"/>
                <a:gd name="T3" fmla="*/ 83 h 83"/>
                <a:gd name="T4" fmla="*/ 42 w 125"/>
                <a:gd name="T5" fmla="*/ 41 h 83"/>
                <a:gd name="T6" fmla="*/ 0 w 125"/>
                <a:gd name="T7" fmla="*/ 0 h 83"/>
                <a:gd name="T8" fmla="*/ 125 w 125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1"/>
                  </a:moveTo>
                  <a:lnTo>
                    <a:pt x="0" y="83"/>
                  </a:lnTo>
                  <a:lnTo>
                    <a:pt x="42" y="41"/>
                  </a:lnTo>
                  <a:lnTo>
                    <a:pt x="0" y="0"/>
                  </a:lnTo>
                  <a:lnTo>
                    <a:pt x="12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61" name="Line 18"/>
            <p:cNvSpPr>
              <a:spLocks noChangeShapeType="1"/>
            </p:cNvSpPr>
            <p:nvPr/>
          </p:nvSpPr>
          <p:spPr bwMode="auto">
            <a:xfrm>
              <a:off x="713" y="922"/>
              <a:ext cx="187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3" name="Group 22"/>
          <p:cNvGrpSpPr>
            <a:grpSpLocks/>
          </p:cNvGrpSpPr>
          <p:nvPr/>
        </p:nvGrpSpPr>
        <p:grpSpPr bwMode="auto">
          <a:xfrm>
            <a:off x="1131888" y="1563688"/>
            <a:ext cx="444500" cy="130175"/>
            <a:chOff x="713" y="985"/>
            <a:chExt cx="280" cy="82"/>
          </a:xfrm>
        </p:grpSpPr>
        <p:sp>
          <p:nvSpPr>
            <p:cNvPr id="8358" name="Freeform 20"/>
            <p:cNvSpPr>
              <a:spLocks/>
            </p:cNvSpPr>
            <p:nvPr/>
          </p:nvSpPr>
          <p:spPr bwMode="auto">
            <a:xfrm>
              <a:off x="869" y="985"/>
              <a:ext cx="124" cy="82"/>
            </a:xfrm>
            <a:custGeom>
              <a:avLst/>
              <a:gdLst>
                <a:gd name="T0" fmla="*/ 124 w 124"/>
                <a:gd name="T1" fmla="*/ 41 h 82"/>
                <a:gd name="T2" fmla="*/ 0 w 124"/>
                <a:gd name="T3" fmla="*/ 82 h 82"/>
                <a:gd name="T4" fmla="*/ 41 w 124"/>
                <a:gd name="T5" fmla="*/ 41 h 82"/>
                <a:gd name="T6" fmla="*/ 0 w 124"/>
                <a:gd name="T7" fmla="*/ 0 h 82"/>
                <a:gd name="T8" fmla="*/ 124 w 124"/>
                <a:gd name="T9" fmla="*/ 4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2">
                  <a:moveTo>
                    <a:pt x="124" y="41"/>
                  </a:moveTo>
                  <a:lnTo>
                    <a:pt x="0" y="82"/>
                  </a:lnTo>
                  <a:lnTo>
                    <a:pt x="41" y="41"/>
                  </a:lnTo>
                  <a:lnTo>
                    <a:pt x="0" y="0"/>
                  </a:lnTo>
                  <a:lnTo>
                    <a:pt x="124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9" name="Line 21"/>
            <p:cNvSpPr>
              <a:spLocks noChangeShapeType="1"/>
            </p:cNvSpPr>
            <p:nvPr/>
          </p:nvSpPr>
          <p:spPr bwMode="auto">
            <a:xfrm>
              <a:off x="713" y="1026"/>
              <a:ext cx="197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4" name="Group 25"/>
          <p:cNvGrpSpPr>
            <a:grpSpLocks/>
          </p:cNvGrpSpPr>
          <p:nvPr/>
        </p:nvGrpSpPr>
        <p:grpSpPr bwMode="auto">
          <a:xfrm>
            <a:off x="2779713" y="1069975"/>
            <a:ext cx="477837" cy="131763"/>
            <a:chOff x="1751" y="674"/>
            <a:chExt cx="301" cy="83"/>
          </a:xfrm>
        </p:grpSpPr>
        <p:sp>
          <p:nvSpPr>
            <p:cNvPr id="8356" name="Freeform 23"/>
            <p:cNvSpPr>
              <a:spLocks/>
            </p:cNvSpPr>
            <p:nvPr/>
          </p:nvSpPr>
          <p:spPr bwMode="auto">
            <a:xfrm>
              <a:off x="1927" y="674"/>
              <a:ext cx="125" cy="83"/>
            </a:xfrm>
            <a:custGeom>
              <a:avLst/>
              <a:gdLst>
                <a:gd name="T0" fmla="*/ 125 w 125"/>
                <a:gd name="T1" fmla="*/ 41 h 83"/>
                <a:gd name="T2" fmla="*/ 0 w 125"/>
                <a:gd name="T3" fmla="*/ 83 h 83"/>
                <a:gd name="T4" fmla="*/ 42 w 125"/>
                <a:gd name="T5" fmla="*/ 41 h 83"/>
                <a:gd name="T6" fmla="*/ 0 w 125"/>
                <a:gd name="T7" fmla="*/ 0 h 83"/>
                <a:gd name="T8" fmla="*/ 125 w 125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1"/>
                  </a:moveTo>
                  <a:lnTo>
                    <a:pt x="0" y="83"/>
                  </a:lnTo>
                  <a:lnTo>
                    <a:pt x="42" y="41"/>
                  </a:lnTo>
                  <a:lnTo>
                    <a:pt x="0" y="0"/>
                  </a:lnTo>
                  <a:lnTo>
                    <a:pt x="12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7" name="Line 24"/>
            <p:cNvSpPr>
              <a:spLocks noChangeShapeType="1"/>
            </p:cNvSpPr>
            <p:nvPr/>
          </p:nvSpPr>
          <p:spPr bwMode="auto">
            <a:xfrm>
              <a:off x="1751" y="715"/>
              <a:ext cx="218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5" name="Group 28"/>
          <p:cNvGrpSpPr>
            <a:grpSpLocks/>
          </p:cNvGrpSpPr>
          <p:nvPr/>
        </p:nvGrpSpPr>
        <p:grpSpPr bwMode="auto">
          <a:xfrm>
            <a:off x="2779713" y="1250950"/>
            <a:ext cx="477837" cy="131763"/>
            <a:chOff x="1751" y="788"/>
            <a:chExt cx="301" cy="83"/>
          </a:xfrm>
        </p:grpSpPr>
        <p:sp>
          <p:nvSpPr>
            <p:cNvPr id="8354" name="Freeform 26"/>
            <p:cNvSpPr>
              <a:spLocks/>
            </p:cNvSpPr>
            <p:nvPr/>
          </p:nvSpPr>
          <p:spPr bwMode="auto">
            <a:xfrm>
              <a:off x="1927" y="788"/>
              <a:ext cx="125" cy="83"/>
            </a:xfrm>
            <a:custGeom>
              <a:avLst/>
              <a:gdLst>
                <a:gd name="T0" fmla="*/ 125 w 125"/>
                <a:gd name="T1" fmla="*/ 41 h 83"/>
                <a:gd name="T2" fmla="*/ 0 w 125"/>
                <a:gd name="T3" fmla="*/ 83 h 83"/>
                <a:gd name="T4" fmla="*/ 42 w 125"/>
                <a:gd name="T5" fmla="*/ 41 h 83"/>
                <a:gd name="T6" fmla="*/ 0 w 125"/>
                <a:gd name="T7" fmla="*/ 0 h 83"/>
                <a:gd name="T8" fmla="*/ 125 w 125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1"/>
                  </a:moveTo>
                  <a:lnTo>
                    <a:pt x="0" y="83"/>
                  </a:lnTo>
                  <a:lnTo>
                    <a:pt x="42" y="41"/>
                  </a:lnTo>
                  <a:lnTo>
                    <a:pt x="0" y="0"/>
                  </a:lnTo>
                  <a:lnTo>
                    <a:pt x="12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5" name="Line 27"/>
            <p:cNvSpPr>
              <a:spLocks noChangeShapeType="1"/>
            </p:cNvSpPr>
            <p:nvPr/>
          </p:nvSpPr>
          <p:spPr bwMode="auto">
            <a:xfrm>
              <a:off x="1751" y="829"/>
              <a:ext cx="218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6" name="Group 31"/>
          <p:cNvGrpSpPr>
            <a:grpSpLocks/>
          </p:cNvGrpSpPr>
          <p:nvPr/>
        </p:nvGrpSpPr>
        <p:grpSpPr bwMode="auto">
          <a:xfrm>
            <a:off x="2779713" y="1447800"/>
            <a:ext cx="477837" cy="131763"/>
            <a:chOff x="1751" y="912"/>
            <a:chExt cx="301" cy="83"/>
          </a:xfrm>
        </p:grpSpPr>
        <p:sp>
          <p:nvSpPr>
            <p:cNvPr id="8352" name="Freeform 29"/>
            <p:cNvSpPr>
              <a:spLocks/>
            </p:cNvSpPr>
            <p:nvPr/>
          </p:nvSpPr>
          <p:spPr bwMode="auto">
            <a:xfrm>
              <a:off x="1927" y="912"/>
              <a:ext cx="125" cy="83"/>
            </a:xfrm>
            <a:custGeom>
              <a:avLst/>
              <a:gdLst>
                <a:gd name="T0" fmla="*/ 125 w 125"/>
                <a:gd name="T1" fmla="*/ 42 h 83"/>
                <a:gd name="T2" fmla="*/ 0 w 125"/>
                <a:gd name="T3" fmla="*/ 83 h 83"/>
                <a:gd name="T4" fmla="*/ 42 w 125"/>
                <a:gd name="T5" fmla="*/ 42 h 83"/>
                <a:gd name="T6" fmla="*/ 0 w 125"/>
                <a:gd name="T7" fmla="*/ 0 h 83"/>
                <a:gd name="T8" fmla="*/ 125 w 125"/>
                <a:gd name="T9" fmla="*/ 42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2"/>
                  </a:moveTo>
                  <a:lnTo>
                    <a:pt x="0" y="83"/>
                  </a:lnTo>
                  <a:lnTo>
                    <a:pt x="42" y="42"/>
                  </a:lnTo>
                  <a:lnTo>
                    <a:pt x="0" y="0"/>
                  </a:lnTo>
                  <a:lnTo>
                    <a:pt x="125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3" name="Line 30"/>
            <p:cNvSpPr>
              <a:spLocks noChangeShapeType="1"/>
            </p:cNvSpPr>
            <p:nvPr/>
          </p:nvSpPr>
          <p:spPr bwMode="auto">
            <a:xfrm>
              <a:off x="1751" y="954"/>
              <a:ext cx="218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7" name="Group 34"/>
          <p:cNvGrpSpPr>
            <a:grpSpLocks/>
          </p:cNvGrpSpPr>
          <p:nvPr/>
        </p:nvGrpSpPr>
        <p:grpSpPr bwMode="auto">
          <a:xfrm>
            <a:off x="2779713" y="1644650"/>
            <a:ext cx="477837" cy="131763"/>
            <a:chOff x="1751" y="1036"/>
            <a:chExt cx="301" cy="83"/>
          </a:xfrm>
        </p:grpSpPr>
        <p:sp>
          <p:nvSpPr>
            <p:cNvPr id="8350" name="Freeform 32"/>
            <p:cNvSpPr>
              <a:spLocks/>
            </p:cNvSpPr>
            <p:nvPr/>
          </p:nvSpPr>
          <p:spPr bwMode="auto">
            <a:xfrm>
              <a:off x="1927" y="1036"/>
              <a:ext cx="125" cy="83"/>
            </a:xfrm>
            <a:custGeom>
              <a:avLst/>
              <a:gdLst>
                <a:gd name="T0" fmla="*/ 125 w 125"/>
                <a:gd name="T1" fmla="*/ 42 h 83"/>
                <a:gd name="T2" fmla="*/ 0 w 125"/>
                <a:gd name="T3" fmla="*/ 83 h 83"/>
                <a:gd name="T4" fmla="*/ 42 w 125"/>
                <a:gd name="T5" fmla="*/ 42 h 83"/>
                <a:gd name="T6" fmla="*/ 0 w 125"/>
                <a:gd name="T7" fmla="*/ 0 h 83"/>
                <a:gd name="T8" fmla="*/ 125 w 125"/>
                <a:gd name="T9" fmla="*/ 42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2"/>
                  </a:moveTo>
                  <a:lnTo>
                    <a:pt x="0" y="83"/>
                  </a:lnTo>
                  <a:lnTo>
                    <a:pt x="42" y="42"/>
                  </a:lnTo>
                  <a:lnTo>
                    <a:pt x="0" y="0"/>
                  </a:lnTo>
                  <a:lnTo>
                    <a:pt x="125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51" name="Line 33"/>
            <p:cNvSpPr>
              <a:spLocks noChangeShapeType="1"/>
            </p:cNvSpPr>
            <p:nvPr/>
          </p:nvSpPr>
          <p:spPr bwMode="auto">
            <a:xfrm>
              <a:off x="1751" y="1078"/>
              <a:ext cx="218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8" name="Group 37"/>
          <p:cNvGrpSpPr>
            <a:grpSpLocks/>
          </p:cNvGrpSpPr>
          <p:nvPr/>
        </p:nvGrpSpPr>
        <p:grpSpPr bwMode="auto">
          <a:xfrm>
            <a:off x="703263" y="1727200"/>
            <a:ext cx="890587" cy="131763"/>
            <a:chOff x="443" y="1088"/>
            <a:chExt cx="561" cy="83"/>
          </a:xfrm>
        </p:grpSpPr>
        <p:sp>
          <p:nvSpPr>
            <p:cNvPr id="8348" name="Freeform 35"/>
            <p:cNvSpPr>
              <a:spLocks/>
            </p:cNvSpPr>
            <p:nvPr/>
          </p:nvSpPr>
          <p:spPr bwMode="auto">
            <a:xfrm>
              <a:off x="879" y="1088"/>
              <a:ext cx="125" cy="83"/>
            </a:xfrm>
            <a:custGeom>
              <a:avLst/>
              <a:gdLst>
                <a:gd name="T0" fmla="*/ 125 w 125"/>
                <a:gd name="T1" fmla="*/ 42 h 83"/>
                <a:gd name="T2" fmla="*/ 0 w 125"/>
                <a:gd name="T3" fmla="*/ 83 h 83"/>
                <a:gd name="T4" fmla="*/ 42 w 125"/>
                <a:gd name="T5" fmla="*/ 42 h 83"/>
                <a:gd name="T6" fmla="*/ 0 w 125"/>
                <a:gd name="T7" fmla="*/ 0 h 83"/>
                <a:gd name="T8" fmla="*/ 125 w 125"/>
                <a:gd name="T9" fmla="*/ 42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2"/>
                  </a:moveTo>
                  <a:lnTo>
                    <a:pt x="0" y="83"/>
                  </a:lnTo>
                  <a:lnTo>
                    <a:pt x="42" y="42"/>
                  </a:lnTo>
                  <a:lnTo>
                    <a:pt x="0" y="0"/>
                  </a:lnTo>
                  <a:lnTo>
                    <a:pt x="125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9" name="Line 36"/>
            <p:cNvSpPr>
              <a:spLocks noChangeShapeType="1"/>
            </p:cNvSpPr>
            <p:nvPr/>
          </p:nvSpPr>
          <p:spPr bwMode="auto">
            <a:xfrm>
              <a:off x="443" y="1130"/>
              <a:ext cx="478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09" name="Group 40"/>
          <p:cNvGrpSpPr>
            <a:grpSpLocks/>
          </p:cNvGrpSpPr>
          <p:nvPr/>
        </p:nvGrpSpPr>
        <p:grpSpPr bwMode="auto">
          <a:xfrm>
            <a:off x="835025" y="1892300"/>
            <a:ext cx="741363" cy="131763"/>
            <a:chOff x="526" y="1192"/>
            <a:chExt cx="467" cy="83"/>
          </a:xfrm>
        </p:grpSpPr>
        <p:sp>
          <p:nvSpPr>
            <p:cNvPr id="8346" name="Freeform 38"/>
            <p:cNvSpPr>
              <a:spLocks/>
            </p:cNvSpPr>
            <p:nvPr/>
          </p:nvSpPr>
          <p:spPr bwMode="auto">
            <a:xfrm>
              <a:off x="869" y="1192"/>
              <a:ext cx="124" cy="83"/>
            </a:xfrm>
            <a:custGeom>
              <a:avLst/>
              <a:gdLst>
                <a:gd name="T0" fmla="*/ 124 w 124"/>
                <a:gd name="T1" fmla="*/ 41 h 83"/>
                <a:gd name="T2" fmla="*/ 0 w 124"/>
                <a:gd name="T3" fmla="*/ 83 h 83"/>
                <a:gd name="T4" fmla="*/ 41 w 124"/>
                <a:gd name="T5" fmla="*/ 41 h 83"/>
                <a:gd name="T6" fmla="*/ 0 w 124"/>
                <a:gd name="T7" fmla="*/ 0 h 83"/>
                <a:gd name="T8" fmla="*/ 124 w 124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3">
                  <a:moveTo>
                    <a:pt x="124" y="41"/>
                  </a:moveTo>
                  <a:lnTo>
                    <a:pt x="0" y="83"/>
                  </a:lnTo>
                  <a:lnTo>
                    <a:pt x="41" y="41"/>
                  </a:lnTo>
                  <a:lnTo>
                    <a:pt x="0" y="0"/>
                  </a:lnTo>
                  <a:lnTo>
                    <a:pt x="124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7" name="Line 39"/>
            <p:cNvSpPr>
              <a:spLocks noChangeShapeType="1"/>
            </p:cNvSpPr>
            <p:nvPr/>
          </p:nvSpPr>
          <p:spPr bwMode="auto">
            <a:xfrm>
              <a:off x="526" y="1233"/>
              <a:ext cx="384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0" name="Group 43"/>
          <p:cNvGrpSpPr>
            <a:grpSpLocks/>
          </p:cNvGrpSpPr>
          <p:nvPr/>
        </p:nvGrpSpPr>
        <p:grpSpPr bwMode="auto">
          <a:xfrm>
            <a:off x="1000125" y="2073275"/>
            <a:ext cx="560388" cy="130175"/>
            <a:chOff x="630" y="1306"/>
            <a:chExt cx="353" cy="82"/>
          </a:xfrm>
        </p:grpSpPr>
        <p:sp>
          <p:nvSpPr>
            <p:cNvPr id="8344" name="Freeform 41"/>
            <p:cNvSpPr>
              <a:spLocks/>
            </p:cNvSpPr>
            <p:nvPr/>
          </p:nvSpPr>
          <p:spPr bwMode="auto">
            <a:xfrm>
              <a:off x="858" y="1306"/>
              <a:ext cx="125" cy="82"/>
            </a:xfrm>
            <a:custGeom>
              <a:avLst/>
              <a:gdLst>
                <a:gd name="T0" fmla="*/ 125 w 125"/>
                <a:gd name="T1" fmla="*/ 41 h 82"/>
                <a:gd name="T2" fmla="*/ 0 w 125"/>
                <a:gd name="T3" fmla="*/ 82 h 82"/>
                <a:gd name="T4" fmla="*/ 42 w 125"/>
                <a:gd name="T5" fmla="*/ 41 h 82"/>
                <a:gd name="T6" fmla="*/ 0 w 125"/>
                <a:gd name="T7" fmla="*/ 0 h 82"/>
                <a:gd name="T8" fmla="*/ 125 w 125"/>
                <a:gd name="T9" fmla="*/ 41 h 8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2">
                  <a:moveTo>
                    <a:pt x="125" y="41"/>
                  </a:moveTo>
                  <a:lnTo>
                    <a:pt x="0" y="82"/>
                  </a:lnTo>
                  <a:lnTo>
                    <a:pt x="42" y="41"/>
                  </a:lnTo>
                  <a:lnTo>
                    <a:pt x="0" y="0"/>
                  </a:lnTo>
                  <a:lnTo>
                    <a:pt x="12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5" name="Line 42"/>
            <p:cNvSpPr>
              <a:spLocks noChangeShapeType="1"/>
            </p:cNvSpPr>
            <p:nvPr/>
          </p:nvSpPr>
          <p:spPr bwMode="auto">
            <a:xfrm>
              <a:off x="630" y="1347"/>
              <a:ext cx="270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1" name="Group 46"/>
          <p:cNvGrpSpPr>
            <a:grpSpLocks/>
          </p:cNvGrpSpPr>
          <p:nvPr/>
        </p:nvGrpSpPr>
        <p:grpSpPr bwMode="auto">
          <a:xfrm>
            <a:off x="1131888" y="2236788"/>
            <a:ext cx="428625" cy="131762"/>
            <a:chOff x="713" y="1409"/>
            <a:chExt cx="270" cy="83"/>
          </a:xfrm>
        </p:grpSpPr>
        <p:sp>
          <p:nvSpPr>
            <p:cNvPr id="8342" name="Freeform 44"/>
            <p:cNvSpPr>
              <a:spLocks/>
            </p:cNvSpPr>
            <p:nvPr/>
          </p:nvSpPr>
          <p:spPr bwMode="auto">
            <a:xfrm>
              <a:off x="858" y="1409"/>
              <a:ext cx="125" cy="83"/>
            </a:xfrm>
            <a:custGeom>
              <a:avLst/>
              <a:gdLst>
                <a:gd name="T0" fmla="*/ 125 w 125"/>
                <a:gd name="T1" fmla="*/ 42 h 83"/>
                <a:gd name="T2" fmla="*/ 0 w 125"/>
                <a:gd name="T3" fmla="*/ 83 h 83"/>
                <a:gd name="T4" fmla="*/ 42 w 125"/>
                <a:gd name="T5" fmla="*/ 42 h 83"/>
                <a:gd name="T6" fmla="*/ 0 w 125"/>
                <a:gd name="T7" fmla="*/ 0 h 83"/>
                <a:gd name="T8" fmla="*/ 125 w 125"/>
                <a:gd name="T9" fmla="*/ 42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2"/>
                  </a:moveTo>
                  <a:lnTo>
                    <a:pt x="0" y="83"/>
                  </a:lnTo>
                  <a:lnTo>
                    <a:pt x="42" y="42"/>
                  </a:lnTo>
                  <a:lnTo>
                    <a:pt x="0" y="0"/>
                  </a:lnTo>
                  <a:lnTo>
                    <a:pt x="125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3" name="Line 45"/>
            <p:cNvSpPr>
              <a:spLocks noChangeShapeType="1"/>
            </p:cNvSpPr>
            <p:nvPr/>
          </p:nvSpPr>
          <p:spPr bwMode="auto">
            <a:xfrm>
              <a:off x="713" y="1451"/>
              <a:ext cx="187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2" name="Line 47"/>
          <p:cNvSpPr>
            <a:spLocks noChangeShapeType="1"/>
          </p:cNvSpPr>
          <p:nvPr/>
        </p:nvSpPr>
        <p:spPr bwMode="auto">
          <a:xfrm>
            <a:off x="1116013" y="2303463"/>
            <a:ext cx="1587" cy="230187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3" name="Line 48"/>
          <p:cNvSpPr>
            <a:spLocks noChangeShapeType="1"/>
          </p:cNvSpPr>
          <p:nvPr/>
        </p:nvSpPr>
        <p:spPr bwMode="auto">
          <a:xfrm>
            <a:off x="1116013" y="2549525"/>
            <a:ext cx="2586037" cy="1588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14" name="Group 51"/>
          <p:cNvGrpSpPr>
            <a:grpSpLocks/>
          </p:cNvGrpSpPr>
          <p:nvPr/>
        </p:nvGrpSpPr>
        <p:grpSpPr bwMode="auto">
          <a:xfrm>
            <a:off x="3521075" y="1662113"/>
            <a:ext cx="987425" cy="131762"/>
            <a:chOff x="2218" y="1047"/>
            <a:chExt cx="622" cy="83"/>
          </a:xfrm>
        </p:grpSpPr>
        <p:sp>
          <p:nvSpPr>
            <p:cNvPr id="8340" name="Freeform 49"/>
            <p:cNvSpPr>
              <a:spLocks/>
            </p:cNvSpPr>
            <p:nvPr/>
          </p:nvSpPr>
          <p:spPr bwMode="auto">
            <a:xfrm>
              <a:off x="2716" y="1047"/>
              <a:ext cx="124" cy="83"/>
            </a:xfrm>
            <a:custGeom>
              <a:avLst/>
              <a:gdLst>
                <a:gd name="T0" fmla="*/ 124 w 124"/>
                <a:gd name="T1" fmla="*/ 41 h 83"/>
                <a:gd name="T2" fmla="*/ 0 w 124"/>
                <a:gd name="T3" fmla="*/ 83 h 83"/>
                <a:gd name="T4" fmla="*/ 41 w 124"/>
                <a:gd name="T5" fmla="*/ 41 h 83"/>
                <a:gd name="T6" fmla="*/ 0 w 124"/>
                <a:gd name="T7" fmla="*/ 0 h 83"/>
                <a:gd name="T8" fmla="*/ 124 w 124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3">
                  <a:moveTo>
                    <a:pt x="124" y="41"/>
                  </a:moveTo>
                  <a:lnTo>
                    <a:pt x="0" y="83"/>
                  </a:lnTo>
                  <a:lnTo>
                    <a:pt x="41" y="41"/>
                  </a:lnTo>
                  <a:lnTo>
                    <a:pt x="0" y="0"/>
                  </a:lnTo>
                  <a:lnTo>
                    <a:pt x="124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41" name="Line 50"/>
            <p:cNvSpPr>
              <a:spLocks noChangeShapeType="1"/>
            </p:cNvSpPr>
            <p:nvPr/>
          </p:nvSpPr>
          <p:spPr bwMode="auto">
            <a:xfrm>
              <a:off x="2218" y="1088"/>
              <a:ext cx="539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5" name="Line 52"/>
          <p:cNvSpPr>
            <a:spLocks noChangeShapeType="1"/>
          </p:cNvSpPr>
          <p:nvPr/>
        </p:nvSpPr>
        <p:spPr bwMode="auto">
          <a:xfrm>
            <a:off x="3702050" y="1727200"/>
            <a:ext cx="1588" cy="822325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16" name="Group 55"/>
          <p:cNvGrpSpPr>
            <a:grpSpLocks/>
          </p:cNvGrpSpPr>
          <p:nvPr/>
        </p:nvGrpSpPr>
        <p:grpSpPr bwMode="auto">
          <a:xfrm>
            <a:off x="3521075" y="1463675"/>
            <a:ext cx="987425" cy="131763"/>
            <a:chOff x="2218" y="922"/>
            <a:chExt cx="622" cy="83"/>
          </a:xfrm>
        </p:grpSpPr>
        <p:sp>
          <p:nvSpPr>
            <p:cNvPr id="8338" name="Freeform 53"/>
            <p:cNvSpPr>
              <a:spLocks/>
            </p:cNvSpPr>
            <p:nvPr/>
          </p:nvSpPr>
          <p:spPr bwMode="auto">
            <a:xfrm>
              <a:off x="2716" y="922"/>
              <a:ext cx="124" cy="83"/>
            </a:xfrm>
            <a:custGeom>
              <a:avLst/>
              <a:gdLst>
                <a:gd name="T0" fmla="*/ 124 w 124"/>
                <a:gd name="T1" fmla="*/ 42 h 83"/>
                <a:gd name="T2" fmla="*/ 0 w 124"/>
                <a:gd name="T3" fmla="*/ 83 h 83"/>
                <a:gd name="T4" fmla="*/ 41 w 124"/>
                <a:gd name="T5" fmla="*/ 42 h 83"/>
                <a:gd name="T6" fmla="*/ 0 w 124"/>
                <a:gd name="T7" fmla="*/ 0 h 83"/>
                <a:gd name="T8" fmla="*/ 124 w 124"/>
                <a:gd name="T9" fmla="*/ 42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3">
                  <a:moveTo>
                    <a:pt x="124" y="42"/>
                  </a:moveTo>
                  <a:lnTo>
                    <a:pt x="0" y="83"/>
                  </a:lnTo>
                  <a:lnTo>
                    <a:pt x="41" y="42"/>
                  </a:lnTo>
                  <a:lnTo>
                    <a:pt x="0" y="0"/>
                  </a:lnTo>
                  <a:lnTo>
                    <a:pt x="124" y="42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9" name="Line 54"/>
            <p:cNvSpPr>
              <a:spLocks noChangeShapeType="1"/>
            </p:cNvSpPr>
            <p:nvPr/>
          </p:nvSpPr>
          <p:spPr bwMode="auto">
            <a:xfrm>
              <a:off x="2218" y="964"/>
              <a:ext cx="539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7" name="Line 56"/>
          <p:cNvSpPr>
            <a:spLocks noChangeShapeType="1"/>
          </p:cNvSpPr>
          <p:nvPr/>
        </p:nvSpPr>
        <p:spPr bwMode="auto">
          <a:xfrm>
            <a:off x="3867150" y="1530350"/>
            <a:ext cx="1588" cy="1166813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8" name="Line 57"/>
          <p:cNvSpPr>
            <a:spLocks noChangeShapeType="1"/>
          </p:cNvSpPr>
          <p:nvPr/>
        </p:nvSpPr>
        <p:spPr bwMode="auto">
          <a:xfrm flipH="1">
            <a:off x="984250" y="2697163"/>
            <a:ext cx="2882900" cy="1587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19" name="Line 58"/>
          <p:cNvSpPr>
            <a:spLocks noChangeShapeType="1"/>
          </p:cNvSpPr>
          <p:nvPr/>
        </p:nvSpPr>
        <p:spPr bwMode="auto">
          <a:xfrm flipV="1">
            <a:off x="984250" y="2138363"/>
            <a:ext cx="1588" cy="558800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20" name="Group 61"/>
          <p:cNvGrpSpPr>
            <a:grpSpLocks/>
          </p:cNvGrpSpPr>
          <p:nvPr/>
        </p:nvGrpSpPr>
        <p:grpSpPr bwMode="auto">
          <a:xfrm>
            <a:off x="3536950" y="1250950"/>
            <a:ext cx="955675" cy="131763"/>
            <a:chOff x="2228" y="788"/>
            <a:chExt cx="602" cy="83"/>
          </a:xfrm>
        </p:grpSpPr>
        <p:sp>
          <p:nvSpPr>
            <p:cNvPr id="8336" name="Freeform 59"/>
            <p:cNvSpPr>
              <a:spLocks/>
            </p:cNvSpPr>
            <p:nvPr/>
          </p:nvSpPr>
          <p:spPr bwMode="auto">
            <a:xfrm>
              <a:off x="2705" y="788"/>
              <a:ext cx="125" cy="83"/>
            </a:xfrm>
            <a:custGeom>
              <a:avLst/>
              <a:gdLst>
                <a:gd name="T0" fmla="*/ 125 w 125"/>
                <a:gd name="T1" fmla="*/ 41 h 83"/>
                <a:gd name="T2" fmla="*/ 0 w 125"/>
                <a:gd name="T3" fmla="*/ 83 h 83"/>
                <a:gd name="T4" fmla="*/ 42 w 125"/>
                <a:gd name="T5" fmla="*/ 41 h 83"/>
                <a:gd name="T6" fmla="*/ 0 w 125"/>
                <a:gd name="T7" fmla="*/ 0 h 83"/>
                <a:gd name="T8" fmla="*/ 125 w 125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5" h="83">
                  <a:moveTo>
                    <a:pt x="125" y="41"/>
                  </a:moveTo>
                  <a:lnTo>
                    <a:pt x="0" y="83"/>
                  </a:lnTo>
                  <a:lnTo>
                    <a:pt x="42" y="41"/>
                  </a:lnTo>
                  <a:lnTo>
                    <a:pt x="0" y="0"/>
                  </a:lnTo>
                  <a:lnTo>
                    <a:pt x="125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7" name="Line 60"/>
            <p:cNvSpPr>
              <a:spLocks noChangeShapeType="1"/>
            </p:cNvSpPr>
            <p:nvPr/>
          </p:nvSpPr>
          <p:spPr bwMode="auto">
            <a:xfrm>
              <a:off x="2228" y="829"/>
              <a:ext cx="519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1" name="Line 62"/>
          <p:cNvSpPr>
            <a:spLocks noChangeShapeType="1"/>
          </p:cNvSpPr>
          <p:nvPr/>
        </p:nvSpPr>
        <p:spPr bwMode="auto">
          <a:xfrm>
            <a:off x="4030663" y="1316038"/>
            <a:ext cx="1587" cy="1528762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2" name="Line 63"/>
          <p:cNvSpPr>
            <a:spLocks noChangeShapeType="1"/>
          </p:cNvSpPr>
          <p:nvPr/>
        </p:nvSpPr>
        <p:spPr bwMode="auto">
          <a:xfrm flipH="1">
            <a:off x="835025" y="2844800"/>
            <a:ext cx="3195638" cy="1588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3" name="Line 64"/>
          <p:cNvSpPr>
            <a:spLocks noChangeShapeType="1"/>
          </p:cNvSpPr>
          <p:nvPr/>
        </p:nvSpPr>
        <p:spPr bwMode="auto">
          <a:xfrm flipV="1">
            <a:off x="835025" y="1957388"/>
            <a:ext cx="1588" cy="887412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4" name="Line 65"/>
          <p:cNvSpPr>
            <a:spLocks noChangeShapeType="1"/>
          </p:cNvSpPr>
          <p:nvPr/>
        </p:nvSpPr>
        <p:spPr bwMode="auto">
          <a:xfrm>
            <a:off x="687388" y="1793875"/>
            <a:ext cx="1587" cy="1198563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5" name="Line 66"/>
          <p:cNvSpPr>
            <a:spLocks noChangeShapeType="1"/>
          </p:cNvSpPr>
          <p:nvPr/>
        </p:nvSpPr>
        <p:spPr bwMode="auto">
          <a:xfrm>
            <a:off x="687388" y="2992438"/>
            <a:ext cx="3508375" cy="1587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26" name="Group 69"/>
          <p:cNvGrpSpPr>
            <a:grpSpLocks/>
          </p:cNvGrpSpPr>
          <p:nvPr/>
        </p:nvGrpSpPr>
        <p:grpSpPr bwMode="auto">
          <a:xfrm>
            <a:off x="3521075" y="1069975"/>
            <a:ext cx="987425" cy="131763"/>
            <a:chOff x="2218" y="674"/>
            <a:chExt cx="622" cy="83"/>
          </a:xfrm>
        </p:grpSpPr>
        <p:sp>
          <p:nvSpPr>
            <p:cNvPr id="8334" name="Freeform 67"/>
            <p:cNvSpPr>
              <a:spLocks/>
            </p:cNvSpPr>
            <p:nvPr/>
          </p:nvSpPr>
          <p:spPr bwMode="auto">
            <a:xfrm>
              <a:off x="2716" y="674"/>
              <a:ext cx="124" cy="83"/>
            </a:xfrm>
            <a:custGeom>
              <a:avLst/>
              <a:gdLst>
                <a:gd name="T0" fmla="*/ 124 w 124"/>
                <a:gd name="T1" fmla="*/ 41 h 83"/>
                <a:gd name="T2" fmla="*/ 0 w 124"/>
                <a:gd name="T3" fmla="*/ 83 h 83"/>
                <a:gd name="T4" fmla="*/ 41 w 124"/>
                <a:gd name="T5" fmla="*/ 41 h 83"/>
                <a:gd name="T6" fmla="*/ 0 w 124"/>
                <a:gd name="T7" fmla="*/ 0 h 83"/>
                <a:gd name="T8" fmla="*/ 124 w 124"/>
                <a:gd name="T9" fmla="*/ 41 h 8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4" h="83">
                  <a:moveTo>
                    <a:pt x="124" y="41"/>
                  </a:moveTo>
                  <a:lnTo>
                    <a:pt x="0" y="83"/>
                  </a:lnTo>
                  <a:lnTo>
                    <a:pt x="41" y="41"/>
                  </a:lnTo>
                  <a:lnTo>
                    <a:pt x="0" y="0"/>
                  </a:lnTo>
                  <a:lnTo>
                    <a:pt x="124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5" name="Line 68"/>
            <p:cNvSpPr>
              <a:spLocks noChangeShapeType="1"/>
            </p:cNvSpPr>
            <p:nvPr/>
          </p:nvSpPr>
          <p:spPr bwMode="auto">
            <a:xfrm>
              <a:off x="2218" y="715"/>
              <a:ext cx="539" cy="1"/>
            </a:xfrm>
            <a:prstGeom prst="line">
              <a:avLst/>
            </a:prstGeom>
            <a:noFill/>
            <a:ln w="15875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7" name="Line 70"/>
          <p:cNvSpPr>
            <a:spLocks noChangeShapeType="1"/>
          </p:cNvSpPr>
          <p:nvPr/>
        </p:nvSpPr>
        <p:spPr bwMode="auto">
          <a:xfrm>
            <a:off x="4195763" y="1135063"/>
            <a:ext cx="1587" cy="1857375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8" name="Line 73"/>
          <p:cNvSpPr>
            <a:spLocks noChangeShapeType="1"/>
          </p:cNvSpPr>
          <p:nvPr/>
        </p:nvSpPr>
        <p:spPr bwMode="auto">
          <a:xfrm>
            <a:off x="3395663" y="2203450"/>
            <a:ext cx="1587" cy="165100"/>
          </a:xfrm>
          <a:prstGeom prst="line">
            <a:avLst/>
          </a:prstGeom>
          <a:noFill/>
          <a:ln w="1587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9" name="Oval 75"/>
          <p:cNvSpPr>
            <a:spLocks noChangeArrowheads="1"/>
          </p:cNvSpPr>
          <p:nvPr/>
        </p:nvSpPr>
        <p:spPr bwMode="auto">
          <a:xfrm>
            <a:off x="4170363" y="1111250"/>
            <a:ext cx="50800" cy="49213"/>
          </a:xfrm>
          <a:prstGeom prst="ellipse">
            <a:avLst/>
          </a:prstGeom>
          <a:solidFill>
            <a:srgbClr val="000000"/>
          </a:solidFill>
          <a:ln w="158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230" name="Oval 76"/>
          <p:cNvSpPr>
            <a:spLocks noChangeArrowheads="1"/>
          </p:cNvSpPr>
          <p:nvPr/>
        </p:nvSpPr>
        <p:spPr bwMode="auto">
          <a:xfrm>
            <a:off x="4006850" y="1308100"/>
            <a:ext cx="49213" cy="49213"/>
          </a:xfrm>
          <a:prstGeom prst="ellipse">
            <a:avLst/>
          </a:prstGeom>
          <a:solidFill>
            <a:srgbClr val="000000"/>
          </a:solidFill>
          <a:ln w="158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231" name="Oval 77"/>
          <p:cNvSpPr>
            <a:spLocks noChangeArrowheads="1"/>
          </p:cNvSpPr>
          <p:nvPr/>
        </p:nvSpPr>
        <p:spPr bwMode="auto">
          <a:xfrm>
            <a:off x="3841750" y="1522413"/>
            <a:ext cx="49213" cy="49212"/>
          </a:xfrm>
          <a:prstGeom prst="ellipse">
            <a:avLst/>
          </a:prstGeom>
          <a:solidFill>
            <a:srgbClr val="000000"/>
          </a:solidFill>
          <a:ln w="158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232" name="Oval 78"/>
          <p:cNvSpPr>
            <a:spLocks noChangeArrowheads="1"/>
          </p:cNvSpPr>
          <p:nvPr/>
        </p:nvSpPr>
        <p:spPr bwMode="auto">
          <a:xfrm>
            <a:off x="3676650" y="1701800"/>
            <a:ext cx="50800" cy="50800"/>
          </a:xfrm>
          <a:prstGeom prst="ellipse">
            <a:avLst/>
          </a:prstGeom>
          <a:solidFill>
            <a:srgbClr val="000000"/>
          </a:solidFill>
          <a:ln w="15875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233" name="Rectangle 91"/>
          <p:cNvSpPr>
            <a:spLocks noChangeArrowheads="1"/>
          </p:cNvSpPr>
          <p:nvPr/>
        </p:nvSpPr>
        <p:spPr bwMode="auto">
          <a:xfrm>
            <a:off x="3243263" y="2332038"/>
            <a:ext cx="419100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Clock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34" name="Rectangle 92"/>
          <p:cNvSpPr>
            <a:spLocks noChangeArrowheads="1"/>
          </p:cNvSpPr>
          <p:nvPr/>
        </p:nvSpPr>
        <p:spPr bwMode="auto">
          <a:xfrm>
            <a:off x="2203450" y="2994025"/>
            <a:ext cx="400050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state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35" name="Rectangle 93"/>
          <p:cNvSpPr>
            <a:spLocks noChangeArrowheads="1"/>
          </p:cNvSpPr>
          <p:nvPr/>
        </p:nvSpPr>
        <p:spPr bwMode="auto">
          <a:xfrm>
            <a:off x="2054225" y="3175000"/>
            <a:ext cx="665163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feedback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36" name="Rectangle 94"/>
          <p:cNvSpPr>
            <a:spLocks noChangeArrowheads="1"/>
          </p:cNvSpPr>
          <p:nvPr/>
        </p:nvSpPr>
        <p:spPr bwMode="auto">
          <a:xfrm>
            <a:off x="1658938" y="1235075"/>
            <a:ext cx="1114425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Combinational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37" name="Rectangle 95"/>
          <p:cNvSpPr>
            <a:spLocks noChangeArrowheads="1"/>
          </p:cNvSpPr>
          <p:nvPr/>
        </p:nvSpPr>
        <p:spPr bwMode="auto">
          <a:xfrm>
            <a:off x="1857375" y="1416050"/>
            <a:ext cx="703263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Logic for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38" name="Rectangle 96"/>
          <p:cNvSpPr>
            <a:spLocks noChangeArrowheads="1"/>
          </p:cNvSpPr>
          <p:nvPr/>
        </p:nvSpPr>
        <p:spPr bwMode="auto">
          <a:xfrm>
            <a:off x="1808163" y="1595438"/>
            <a:ext cx="785812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Next State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39" name="Rectangle 99"/>
          <p:cNvSpPr>
            <a:spLocks noChangeArrowheads="1"/>
          </p:cNvSpPr>
          <p:nvPr/>
        </p:nvSpPr>
        <p:spPr bwMode="auto">
          <a:xfrm>
            <a:off x="2971800" y="609600"/>
            <a:ext cx="1076325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State Register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40" name="Rectangle 105"/>
          <p:cNvSpPr>
            <a:spLocks noChangeArrowheads="1"/>
          </p:cNvSpPr>
          <p:nvPr/>
        </p:nvSpPr>
        <p:spPr bwMode="auto">
          <a:xfrm>
            <a:off x="4519613" y="1462088"/>
            <a:ext cx="592137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Outputs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41" name="Rectangle 106"/>
          <p:cNvSpPr>
            <a:spLocks noChangeArrowheads="1"/>
          </p:cNvSpPr>
          <p:nvPr/>
        </p:nvSpPr>
        <p:spPr bwMode="auto">
          <a:xfrm>
            <a:off x="4705350" y="1281113"/>
            <a:ext cx="152400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Z</a:t>
            </a:r>
            <a:r>
              <a:rPr lang="en-US" sz="1200" b="1" i="0" baseline="-25000">
                <a:solidFill>
                  <a:srgbClr val="FFFF00"/>
                </a:solidFill>
                <a:latin typeface="Arial" charset="0"/>
              </a:rPr>
              <a:t>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42" name="Rectangle 107"/>
          <p:cNvSpPr>
            <a:spLocks noChangeArrowheads="1"/>
          </p:cNvSpPr>
          <p:nvPr/>
        </p:nvSpPr>
        <p:spPr bwMode="auto">
          <a:xfrm>
            <a:off x="803275" y="1168400"/>
            <a:ext cx="146050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X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43" name="Rectangle 108"/>
          <p:cNvSpPr>
            <a:spLocks noChangeArrowheads="1"/>
          </p:cNvSpPr>
          <p:nvPr/>
        </p:nvSpPr>
        <p:spPr bwMode="auto">
          <a:xfrm>
            <a:off x="638175" y="1349375"/>
            <a:ext cx="463550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Inputs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44" name="Rectangle 109"/>
          <p:cNvSpPr>
            <a:spLocks noChangeArrowheads="1"/>
          </p:cNvSpPr>
          <p:nvPr/>
        </p:nvSpPr>
        <p:spPr bwMode="auto">
          <a:xfrm>
            <a:off x="917575" y="1235075"/>
            <a:ext cx="42863" cy="184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1" i="0">
                <a:solidFill>
                  <a:srgbClr val="FFFF00"/>
                </a:solidFill>
                <a:latin typeface="Arial" charset="0"/>
              </a:rPr>
              <a:t>i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45" name="AutoShape 110"/>
          <p:cNvSpPr>
            <a:spLocks noChangeAspect="1" noChangeArrowheads="1" noTextEdit="1"/>
          </p:cNvSpPr>
          <p:nvPr/>
        </p:nvSpPr>
        <p:spPr bwMode="auto">
          <a:xfrm>
            <a:off x="619125" y="3940175"/>
            <a:ext cx="4681538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46" name="Rectangle 112"/>
          <p:cNvSpPr>
            <a:spLocks noChangeArrowheads="1"/>
          </p:cNvSpPr>
          <p:nvPr/>
        </p:nvSpPr>
        <p:spPr bwMode="auto">
          <a:xfrm>
            <a:off x="1690688" y="3983038"/>
            <a:ext cx="1279525" cy="1489075"/>
          </a:xfrm>
          <a:prstGeom prst="rect">
            <a:avLst/>
          </a:prstGeom>
          <a:noFill/>
          <a:ln w="17463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  <p:grpSp>
        <p:nvGrpSpPr>
          <p:cNvPr id="8247" name="Group 115"/>
          <p:cNvGrpSpPr>
            <a:grpSpLocks/>
          </p:cNvGrpSpPr>
          <p:nvPr/>
        </p:nvGrpSpPr>
        <p:grpSpPr bwMode="auto">
          <a:xfrm>
            <a:off x="1185863" y="4029075"/>
            <a:ext cx="479425" cy="141288"/>
            <a:chOff x="747" y="2538"/>
            <a:chExt cx="302" cy="89"/>
          </a:xfrm>
        </p:grpSpPr>
        <p:sp>
          <p:nvSpPr>
            <p:cNvPr id="8332" name="Freeform 113"/>
            <p:cNvSpPr>
              <a:spLocks/>
            </p:cNvSpPr>
            <p:nvPr/>
          </p:nvSpPr>
          <p:spPr bwMode="auto">
            <a:xfrm>
              <a:off x="915" y="2538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5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5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3" name="Line 114"/>
            <p:cNvSpPr>
              <a:spLocks noChangeShapeType="1"/>
            </p:cNvSpPr>
            <p:nvPr/>
          </p:nvSpPr>
          <p:spPr bwMode="auto">
            <a:xfrm>
              <a:off x="747" y="2582"/>
              <a:ext cx="21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8" name="Group 118"/>
          <p:cNvGrpSpPr>
            <a:grpSpLocks/>
          </p:cNvGrpSpPr>
          <p:nvPr/>
        </p:nvGrpSpPr>
        <p:grpSpPr bwMode="auto">
          <a:xfrm>
            <a:off x="1185863" y="4205288"/>
            <a:ext cx="479425" cy="141287"/>
            <a:chOff x="747" y="2649"/>
            <a:chExt cx="302" cy="89"/>
          </a:xfrm>
        </p:grpSpPr>
        <p:sp>
          <p:nvSpPr>
            <p:cNvPr id="8330" name="Freeform 116"/>
            <p:cNvSpPr>
              <a:spLocks/>
            </p:cNvSpPr>
            <p:nvPr/>
          </p:nvSpPr>
          <p:spPr bwMode="auto">
            <a:xfrm>
              <a:off x="915" y="2649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5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5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31" name="Line 117"/>
            <p:cNvSpPr>
              <a:spLocks noChangeShapeType="1"/>
            </p:cNvSpPr>
            <p:nvPr/>
          </p:nvSpPr>
          <p:spPr bwMode="auto">
            <a:xfrm>
              <a:off x="747" y="2694"/>
              <a:ext cx="21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9" name="Group 121"/>
          <p:cNvGrpSpPr>
            <a:grpSpLocks/>
          </p:cNvGrpSpPr>
          <p:nvPr/>
        </p:nvGrpSpPr>
        <p:grpSpPr bwMode="auto">
          <a:xfrm>
            <a:off x="1185863" y="4400550"/>
            <a:ext cx="479425" cy="141288"/>
            <a:chOff x="747" y="2772"/>
            <a:chExt cx="302" cy="89"/>
          </a:xfrm>
        </p:grpSpPr>
        <p:sp>
          <p:nvSpPr>
            <p:cNvPr id="8328" name="Freeform 119"/>
            <p:cNvSpPr>
              <a:spLocks/>
            </p:cNvSpPr>
            <p:nvPr/>
          </p:nvSpPr>
          <p:spPr bwMode="auto">
            <a:xfrm>
              <a:off x="915" y="2772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5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5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9" name="Line 120"/>
            <p:cNvSpPr>
              <a:spLocks noChangeShapeType="1"/>
            </p:cNvSpPr>
            <p:nvPr/>
          </p:nvSpPr>
          <p:spPr bwMode="auto">
            <a:xfrm>
              <a:off x="747" y="2816"/>
              <a:ext cx="21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0" name="Group 124"/>
          <p:cNvGrpSpPr>
            <a:grpSpLocks/>
          </p:cNvGrpSpPr>
          <p:nvPr/>
        </p:nvGrpSpPr>
        <p:grpSpPr bwMode="auto">
          <a:xfrm>
            <a:off x="1185863" y="4576763"/>
            <a:ext cx="479425" cy="141287"/>
            <a:chOff x="747" y="2883"/>
            <a:chExt cx="302" cy="89"/>
          </a:xfrm>
        </p:grpSpPr>
        <p:sp>
          <p:nvSpPr>
            <p:cNvPr id="8326" name="Freeform 122"/>
            <p:cNvSpPr>
              <a:spLocks/>
            </p:cNvSpPr>
            <p:nvPr/>
          </p:nvSpPr>
          <p:spPr bwMode="auto">
            <a:xfrm>
              <a:off x="915" y="2883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5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5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7" name="Line 123"/>
            <p:cNvSpPr>
              <a:spLocks noChangeShapeType="1"/>
            </p:cNvSpPr>
            <p:nvPr/>
          </p:nvSpPr>
          <p:spPr bwMode="auto">
            <a:xfrm>
              <a:off x="747" y="2928"/>
              <a:ext cx="21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1" name="Group 127"/>
          <p:cNvGrpSpPr>
            <a:grpSpLocks/>
          </p:cNvGrpSpPr>
          <p:nvPr/>
        </p:nvGrpSpPr>
        <p:grpSpPr bwMode="auto">
          <a:xfrm>
            <a:off x="2960688" y="4737100"/>
            <a:ext cx="495300" cy="141288"/>
            <a:chOff x="1865" y="2984"/>
            <a:chExt cx="312" cy="89"/>
          </a:xfrm>
        </p:grpSpPr>
        <p:sp>
          <p:nvSpPr>
            <p:cNvPr id="8324" name="Freeform 125"/>
            <p:cNvSpPr>
              <a:spLocks/>
            </p:cNvSpPr>
            <p:nvPr/>
          </p:nvSpPr>
          <p:spPr bwMode="auto">
            <a:xfrm>
              <a:off x="2043" y="2984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5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5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5" name="Line 126"/>
            <p:cNvSpPr>
              <a:spLocks noChangeShapeType="1"/>
            </p:cNvSpPr>
            <p:nvPr/>
          </p:nvSpPr>
          <p:spPr bwMode="auto">
            <a:xfrm>
              <a:off x="1865" y="3028"/>
              <a:ext cx="22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2" name="Group 130"/>
          <p:cNvGrpSpPr>
            <a:grpSpLocks/>
          </p:cNvGrpSpPr>
          <p:nvPr/>
        </p:nvGrpSpPr>
        <p:grpSpPr bwMode="auto">
          <a:xfrm>
            <a:off x="2960688" y="4913313"/>
            <a:ext cx="495300" cy="141287"/>
            <a:chOff x="1865" y="3095"/>
            <a:chExt cx="312" cy="89"/>
          </a:xfrm>
        </p:grpSpPr>
        <p:sp>
          <p:nvSpPr>
            <p:cNvPr id="8322" name="Freeform 128"/>
            <p:cNvSpPr>
              <a:spLocks/>
            </p:cNvSpPr>
            <p:nvPr/>
          </p:nvSpPr>
          <p:spPr bwMode="auto">
            <a:xfrm>
              <a:off x="2043" y="3095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5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5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3" name="Line 129"/>
            <p:cNvSpPr>
              <a:spLocks noChangeShapeType="1"/>
            </p:cNvSpPr>
            <p:nvPr/>
          </p:nvSpPr>
          <p:spPr bwMode="auto">
            <a:xfrm>
              <a:off x="1865" y="3140"/>
              <a:ext cx="22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3" name="Group 133"/>
          <p:cNvGrpSpPr>
            <a:grpSpLocks/>
          </p:cNvGrpSpPr>
          <p:nvPr/>
        </p:nvGrpSpPr>
        <p:grpSpPr bwMode="auto">
          <a:xfrm>
            <a:off x="2960688" y="5108575"/>
            <a:ext cx="495300" cy="141288"/>
            <a:chOff x="1865" y="3218"/>
            <a:chExt cx="312" cy="89"/>
          </a:xfrm>
        </p:grpSpPr>
        <p:sp>
          <p:nvSpPr>
            <p:cNvPr id="8320" name="Freeform 131"/>
            <p:cNvSpPr>
              <a:spLocks/>
            </p:cNvSpPr>
            <p:nvPr/>
          </p:nvSpPr>
          <p:spPr bwMode="auto">
            <a:xfrm>
              <a:off x="2043" y="3218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5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5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21" name="Line 132"/>
            <p:cNvSpPr>
              <a:spLocks noChangeShapeType="1"/>
            </p:cNvSpPr>
            <p:nvPr/>
          </p:nvSpPr>
          <p:spPr bwMode="auto">
            <a:xfrm>
              <a:off x="1865" y="3262"/>
              <a:ext cx="22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4" name="Group 136"/>
          <p:cNvGrpSpPr>
            <a:grpSpLocks/>
          </p:cNvGrpSpPr>
          <p:nvPr/>
        </p:nvGrpSpPr>
        <p:grpSpPr bwMode="auto">
          <a:xfrm>
            <a:off x="2960688" y="5302250"/>
            <a:ext cx="495300" cy="141288"/>
            <a:chOff x="1865" y="3340"/>
            <a:chExt cx="312" cy="89"/>
          </a:xfrm>
        </p:grpSpPr>
        <p:sp>
          <p:nvSpPr>
            <p:cNvPr id="8318" name="Freeform 134"/>
            <p:cNvSpPr>
              <a:spLocks/>
            </p:cNvSpPr>
            <p:nvPr/>
          </p:nvSpPr>
          <p:spPr bwMode="auto">
            <a:xfrm>
              <a:off x="2043" y="3340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5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5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9" name="Line 135"/>
            <p:cNvSpPr>
              <a:spLocks noChangeShapeType="1"/>
            </p:cNvSpPr>
            <p:nvPr/>
          </p:nvSpPr>
          <p:spPr bwMode="auto">
            <a:xfrm>
              <a:off x="1865" y="3385"/>
              <a:ext cx="22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5" name="Group 139"/>
          <p:cNvGrpSpPr>
            <a:grpSpLocks/>
          </p:cNvGrpSpPr>
          <p:nvPr/>
        </p:nvGrpSpPr>
        <p:grpSpPr bwMode="auto">
          <a:xfrm>
            <a:off x="725488" y="4754563"/>
            <a:ext cx="939800" cy="141287"/>
            <a:chOff x="457" y="2995"/>
            <a:chExt cx="592" cy="89"/>
          </a:xfrm>
        </p:grpSpPr>
        <p:sp>
          <p:nvSpPr>
            <p:cNvPr id="8316" name="Freeform 137"/>
            <p:cNvSpPr>
              <a:spLocks/>
            </p:cNvSpPr>
            <p:nvPr/>
          </p:nvSpPr>
          <p:spPr bwMode="auto">
            <a:xfrm>
              <a:off x="915" y="2995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5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5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7" name="Line 138"/>
            <p:cNvSpPr>
              <a:spLocks noChangeShapeType="1"/>
            </p:cNvSpPr>
            <p:nvPr/>
          </p:nvSpPr>
          <p:spPr bwMode="auto">
            <a:xfrm>
              <a:off x="457" y="3039"/>
              <a:ext cx="50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6" name="Group 142"/>
          <p:cNvGrpSpPr>
            <a:grpSpLocks/>
          </p:cNvGrpSpPr>
          <p:nvPr/>
        </p:nvGrpSpPr>
        <p:grpSpPr bwMode="auto">
          <a:xfrm>
            <a:off x="866775" y="4930775"/>
            <a:ext cx="798513" cy="141288"/>
            <a:chOff x="546" y="3106"/>
            <a:chExt cx="503" cy="89"/>
          </a:xfrm>
        </p:grpSpPr>
        <p:sp>
          <p:nvSpPr>
            <p:cNvPr id="8314" name="Freeform 140"/>
            <p:cNvSpPr>
              <a:spLocks/>
            </p:cNvSpPr>
            <p:nvPr/>
          </p:nvSpPr>
          <p:spPr bwMode="auto">
            <a:xfrm>
              <a:off x="915" y="3106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5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5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5" name="Line 141"/>
            <p:cNvSpPr>
              <a:spLocks noChangeShapeType="1"/>
            </p:cNvSpPr>
            <p:nvPr/>
          </p:nvSpPr>
          <p:spPr bwMode="auto">
            <a:xfrm>
              <a:off x="546" y="3151"/>
              <a:ext cx="414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7" name="Group 145"/>
          <p:cNvGrpSpPr>
            <a:grpSpLocks/>
          </p:cNvGrpSpPr>
          <p:nvPr/>
        </p:nvGrpSpPr>
        <p:grpSpPr bwMode="auto">
          <a:xfrm>
            <a:off x="1044575" y="5126038"/>
            <a:ext cx="620713" cy="141287"/>
            <a:chOff x="658" y="3229"/>
            <a:chExt cx="391" cy="89"/>
          </a:xfrm>
        </p:grpSpPr>
        <p:sp>
          <p:nvSpPr>
            <p:cNvPr id="8312" name="Freeform 143"/>
            <p:cNvSpPr>
              <a:spLocks/>
            </p:cNvSpPr>
            <p:nvPr/>
          </p:nvSpPr>
          <p:spPr bwMode="auto">
            <a:xfrm>
              <a:off x="915" y="3229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5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5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3" name="Line 144"/>
            <p:cNvSpPr>
              <a:spLocks noChangeShapeType="1"/>
            </p:cNvSpPr>
            <p:nvPr/>
          </p:nvSpPr>
          <p:spPr bwMode="auto">
            <a:xfrm>
              <a:off x="658" y="3273"/>
              <a:ext cx="302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58" name="Group 148"/>
          <p:cNvGrpSpPr>
            <a:grpSpLocks/>
          </p:cNvGrpSpPr>
          <p:nvPr/>
        </p:nvGrpSpPr>
        <p:grpSpPr bwMode="auto">
          <a:xfrm>
            <a:off x="1185863" y="5302250"/>
            <a:ext cx="479425" cy="141288"/>
            <a:chOff x="747" y="3340"/>
            <a:chExt cx="302" cy="89"/>
          </a:xfrm>
        </p:grpSpPr>
        <p:sp>
          <p:nvSpPr>
            <p:cNvPr id="8310" name="Freeform 146"/>
            <p:cNvSpPr>
              <a:spLocks/>
            </p:cNvSpPr>
            <p:nvPr/>
          </p:nvSpPr>
          <p:spPr bwMode="auto">
            <a:xfrm>
              <a:off x="915" y="3340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5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5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11" name="Line 147"/>
            <p:cNvSpPr>
              <a:spLocks noChangeShapeType="1"/>
            </p:cNvSpPr>
            <p:nvPr/>
          </p:nvSpPr>
          <p:spPr bwMode="auto">
            <a:xfrm>
              <a:off x="747" y="3385"/>
              <a:ext cx="213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59" name="Line 149"/>
          <p:cNvSpPr>
            <a:spLocks noChangeShapeType="1"/>
          </p:cNvSpPr>
          <p:nvPr/>
        </p:nvSpPr>
        <p:spPr bwMode="auto">
          <a:xfrm>
            <a:off x="1168400" y="5373688"/>
            <a:ext cx="1588" cy="495300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0" name="Line 150"/>
          <p:cNvSpPr>
            <a:spLocks noChangeShapeType="1"/>
          </p:cNvSpPr>
          <p:nvPr/>
        </p:nvSpPr>
        <p:spPr bwMode="auto">
          <a:xfrm>
            <a:off x="1168400" y="5868988"/>
            <a:ext cx="2784475" cy="1587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1" name="Line 151"/>
          <p:cNvSpPr>
            <a:spLocks noChangeShapeType="1"/>
          </p:cNvSpPr>
          <p:nvPr/>
        </p:nvSpPr>
        <p:spPr bwMode="auto">
          <a:xfrm>
            <a:off x="3757613" y="5373688"/>
            <a:ext cx="195262" cy="1587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2" name="Line 152"/>
          <p:cNvSpPr>
            <a:spLocks noChangeShapeType="1"/>
          </p:cNvSpPr>
          <p:nvPr/>
        </p:nvSpPr>
        <p:spPr bwMode="auto">
          <a:xfrm>
            <a:off x="3952875" y="5391150"/>
            <a:ext cx="1588" cy="477838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3" name="Line 153"/>
          <p:cNvSpPr>
            <a:spLocks noChangeShapeType="1"/>
          </p:cNvSpPr>
          <p:nvPr/>
        </p:nvSpPr>
        <p:spPr bwMode="auto">
          <a:xfrm>
            <a:off x="3757613" y="5178425"/>
            <a:ext cx="373062" cy="1588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4" name="Line 154"/>
          <p:cNvSpPr>
            <a:spLocks noChangeShapeType="1"/>
          </p:cNvSpPr>
          <p:nvPr/>
        </p:nvSpPr>
        <p:spPr bwMode="auto">
          <a:xfrm>
            <a:off x="4130675" y="5178425"/>
            <a:ext cx="1588" cy="849313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5" name="Line 155"/>
          <p:cNvSpPr>
            <a:spLocks noChangeShapeType="1"/>
          </p:cNvSpPr>
          <p:nvPr/>
        </p:nvSpPr>
        <p:spPr bwMode="auto">
          <a:xfrm flipH="1">
            <a:off x="1027113" y="6027738"/>
            <a:ext cx="3103562" cy="1587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6" name="Line 156"/>
          <p:cNvSpPr>
            <a:spLocks noChangeShapeType="1"/>
          </p:cNvSpPr>
          <p:nvPr/>
        </p:nvSpPr>
        <p:spPr bwMode="auto">
          <a:xfrm flipV="1">
            <a:off x="1027113" y="5195888"/>
            <a:ext cx="1587" cy="831850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7" name="Line 157"/>
          <p:cNvSpPr>
            <a:spLocks noChangeShapeType="1"/>
          </p:cNvSpPr>
          <p:nvPr/>
        </p:nvSpPr>
        <p:spPr bwMode="auto">
          <a:xfrm>
            <a:off x="3775075" y="4984750"/>
            <a:ext cx="514350" cy="1588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8" name="Line 158"/>
          <p:cNvSpPr>
            <a:spLocks noChangeShapeType="1"/>
          </p:cNvSpPr>
          <p:nvPr/>
        </p:nvSpPr>
        <p:spPr bwMode="auto">
          <a:xfrm>
            <a:off x="4306888" y="4984750"/>
            <a:ext cx="1587" cy="1201738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69" name="Line 159"/>
          <p:cNvSpPr>
            <a:spLocks noChangeShapeType="1"/>
          </p:cNvSpPr>
          <p:nvPr/>
        </p:nvSpPr>
        <p:spPr bwMode="auto">
          <a:xfrm flipH="1">
            <a:off x="866775" y="6186488"/>
            <a:ext cx="3440113" cy="1587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0" name="Line 160"/>
          <p:cNvSpPr>
            <a:spLocks noChangeShapeType="1"/>
          </p:cNvSpPr>
          <p:nvPr/>
        </p:nvSpPr>
        <p:spPr bwMode="auto">
          <a:xfrm flipV="1">
            <a:off x="866775" y="5002213"/>
            <a:ext cx="1588" cy="1166812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1" name="Line 161"/>
          <p:cNvSpPr>
            <a:spLocks noChangeShapeType="1"/>
          </p:cNvSpPr>
          <p:nvPr/>
        </p:nvSpPr>
        <p:spPr bwMode="auto">
          <a:xfrm>
            <a:off x="708025" y="4824413"/>
            <a:ext cx="1588" cy="1539875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2" name="Line 162"/>
          <p:cNvSpPr>
            <a:spLocks noChangeShapeType="1"/>
          </p:cNvSpPr>
          <p:nvPr/>
        </p:nvSpPr>
        <p:spPr bwMode="auto">
          <a:xfrm>
            <a:off x="708025" y="6364288"/>
            <a:ext cx="3776663" cy="1587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3" name="Line 163"/>
          <p:cNvSpPr>
            <a:spLocks noChangeShapeType="1"/>
          </p:cNvSpPr>
          <p:nvPr/>
        </p:nvSpPr>
        <p:spPr bwMode="auto">
          <a:xfrm>
            <a:off x="3757613" y="4806950"/>
            <a:ext cx="727075" cy="1588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74" name="Line 164"/>
          <p:cNvSpPr>
            <a:spLocks noChangeShapeType="1"/>
          </p:cNvSpPr>
          <p:nvPr/>
        </p:nvSpPr>
        <p:spPr bwMode="auto">
          <a:xfrm>
            <a:off x="4484688" y="4806950"/>
            <a:ext cx="1587" cy="1539875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275" name="Group 167"/>
          <p:cNvGrpSpPr>
            <a:grpSpLocks/>
          </p:cNvGrpSpPr>
          <p:nvPr/>
        </p:nvGrpSpPr>
        <p:grpSpPr bwMode="auto">
          <a:xfrm>
            <a:off x="2978150" y="4011613"/>
            <a:ext cx="1471613" cy="141287"/>
            <a:chOff x="1876" y="2527"/>
            <a:chExt cx="927" cy="89"/>
          </a:xfrm>
        </p:grpSpPr>
        <p:sp>
          <p:nvSpPr>
            <p:cNvPr id="8308" name="Freeform 165"/>
            <p:cNvSpPr>
              <a:spLocks/>
            </p:cNvSpPr>
            <p:nvPr/>
          </p:nvSpPr>
          <p:spPr bwMode="auto">
            <a:xfrm>
              <a:off x="2669" y="2527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4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4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9" name="Line 166"/>
            <p:cNvSpPr>
              <a:spLocks noChangeShapeType="1"/>
            </p:cNvSpPr>
            <p:nvPr/>
          </p:nvSpPr>
          <p:spPr bwMode="auto">
            <a:xfrm>
              <a:off x="1876" y="2571"/>
              <a:ext cx="837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76" name="Group 170"/>
          <p:cNvGrpSpPr>
            <a:grpSpLocks/>
          </p:cNvGrpSpPr>
          <p:nvPr/>
        </p:nvGrpSpPr>
        <p:grpSpPr bwMode="auto">
          <a:xfrm>
            <a:off x="2978150" y="4187825"/>
            <a:ext cx="1471613" cy="141288"/>
            <a:chOff x="1876" y="2638"/>
            <a:chExt cx="927" cy="89"/>
          </a:xfrm>
        </p:grpSpPr>
        <p:sp>
          <p:nvSpPr>
            <p:cNvPr id="8306" name="Freeform 168"/>
            <p:cNvSpPr>
              <a:spLocks/>
            </p:cNvSpPr>
            <p:nvPr/>
          </p:nvSpPr>
          <p:spPr bwMode="auto">
            <a:xfrm>
              <a:off x="2669" y="2638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4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4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7" name="Line 169"/>
            <p:cNvSpPr>
              <a:spLocks noChangeShapeType="1"/>
            </p:cNvSpPr>
            <p:nvPr/>
          </p:nvSpPr>
          <p:spPr bwMode="auto">
            <a:xfrm>
              <a:off x="1876" y="2683"/>
              <a:ext cx="837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77" name="Group 173"/>
          <p:cNvGrpSpPr>
            <a:grpSpLocks/>
          </p:cNvGrpSpPr>
          <p:nvPr/>
        </p:nvGrpSpPr>
        <p:grpSpPr bwMode="auto">
          <a:xfrm>
            <a:off x="2978150" y="4383088"/>
            <a:ext cx="1471613" cy="141287"/>
            <a:chOff x="1876" y="2761"/>
            <a:chExt cx="927" cy="89"/>
          </a:xfrm>
        </p:grpSpPr>
        <p:sp>
          <p:nvSpPr>
            <p:cNvPr id="8304" name="Freeform 171"/>
            <p:cNvSpPr>
              <a:spLocks/>
            </p:cNvSpPr>
            <p:nvPr/>
          </p:nvSpPr>
          <p:spPr bwMode="auto">
            <a:xfrm>
              <a:off x="2669" y="2761"/>
              <a:ext cx="134" cy="89"/>
            </a:xfrm>
            <a:custGeom>
              <a:avLst/>
              <a:gdLst>
                <a:gd name="T0" fmla="*/ 134 w 134"/>
                <a:gd name="T1" fmla="*/ 44 h 89"/>
                <a:gd name="T2" fmla="*/ 0 w 134"/>
                <a:gd name="T3" fmla="*/ 89 h 89"/>
                <a:gd name="T4" fmla="*/ 44 w 134"/>
                <a:gd name="T5" fmla="*/ 44 h 89"/>
                <a:gd name="T6" fmla="*/ 0 w 134"/>
                <a:gd name="T7" fmla="*/ 0 h 89"/>
                <a:gd name="T8" fmla="*/ 134 w 134"/>
                <a:gd name="T9" fmla="*/ 44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4"/>
                  </a:moveTo>
                  <a:lnTo>
                    <a:pt x="0" y="89"/>
                  </a:lnTo>
                  <a:lnTo>
                    <a:pt x="44" y="44"/>
                  </a:lnTo>
                  <a:lnTo>
                    <a:pt x="0" y="0"/>
                  </a:lnTo>
                  <a:lnTo>
                    <a:pt x="134" y="44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5" name="Line 172"/>
            <p:cNvSpPr>
              <a:spLocks noChangeShapeType="1"/>
            </p:cNvSpPr>
            <p:nvPr/>
          </p:nvSpPr>
          <p:spPr bwMode="auto">
            <a:xfrm>
              <a:off x="1876" y="2805"/>
              <a:ext cx="837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78" name="Group 176"/>
          <p:cNvGrpSpPr>
            <a:grpSpLocks/>
          </p:cNvGrpSpPr>
          <p:nvPr/>
        </p:nvGrpSpPr>
        <p:grpSpPr bwMode="auto">
          <a:xfrm>
            <a:off x="2978150" y="4559300"/>
            <a:ext cx="1471613" cy="141288"/>
            <a:chOff x="1876" y="2872"/>
            <a:chExt cx="927" cy="89"/>
          </a:xfrm>
        </p:grpSpPr>
        <p:sp>
          <p:nvSpPr>
            <p:cNvPr id="8302" name="Freeform 174"/>
            <p:cNvSpPr>
              <a:spLocks/>
            </p:cNvSpPr>
            <p:nvPr/>
          </p:nvSpPr>
          <p:spPr bwMode="auto">
            <a:xfrm>
              <a:off x="2669" y="2872"/>
              <a:ext cx="134" cy="89"/>
            </a:xfrm>
            <a:custGeom>
              <a:avLst/>
              <a:gdLst>
                <a:gd name="T0" fmla="*/ 134 w 134"/>
                <a:gd name="T1" fmla="*/ 45 h 89"/>
                <a:gd name="T2" fmla="*/ 0 w 134"/>
                <a:gd name="T3" fmla="*/ 89 h 89"/>
                <a:gd name="T4" fmla="*/ 44 w 134"/>
                <a:gd name="T5" fmla="*/ 45 h 89"/>
                <a:gd name="T6" fmla="*/ 0 w 134"/>
                <a:gd name="T7" fmla="*/ 0 h 89"/>
                <a:gd name="T8" fmla="*/ 134 w 134"/>
                <a:gd name="T9" fmla="*/ 45 h 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4" h="89">
                  <a:moveTo>
                    <a:pt x="134" y="45"/>
                  </a:moveTo>
                  <a:lnTo>
                    <a:pt x="0" y="89"/>
                  </a:lnTo>
                  <a:lnTo>
                    <a:pt x="44" y="45"/>
                  </a:lnTo>
                  <a:lnTo>
                    <a:pt x="0" y="0"/>
                  </a:lnTo>
                  <a:lnTo>
                    <a:pt x="134" y="45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03" name="Line 175"/>
            <p:cNvSpPr>
              <a:spLocks noChangeShapeType="1"/>
            </p:cNvSpPr>
            <p:nvPr/>
          </p:nvSpPr>
          <p:spPr bwMode="auto">
            <a:xfrm>
              <a:off x="1876" y="2917"/>
              <a:ext cx="837" cy="1"/>
            </a:xfrm>
            <a:prstGeom prst="line">
              <a:avLst/>
            </a:prstGeom>
            <a:noFill/>
            <a:ln w="17463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79" name="Line 178"/>
          <p:cNvSpPr>
            <a:spLocks noChangeShapeType="1"/>
          </p:cNvSpPr>
          <p:nvPr/>
        </p:nvSpPr>
        <p:spPr bwMode="auto">
          <a:xfrm flipV="1">
            <a:off x="3579813" y="5267325"/>
            <a:ext cx="52387" cy="176213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0" name="Line 179"/>
          <p:cNvSpPr>
            <a:spLocks noChangeShapeType="1"/>
          </p:cNvSpPr>
          <p:nvPr/>
        </p:nvSpPr>
        <p:spPr bwMode="auto">
          <a:xfrm>
            <a:off x="3633788" y="5267325"/>
            <a:ext cx="52387" cy="173038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1" name="Line 180"/>
          <p:cNvSpPr>
            <a:spLocks noChangeShapeType="1"/>
          </p:cNvSpPr>
          <p:nvPr/>
        </p:nvSpPr>
        <p:spPr bwMode="auto">
          <a:xfrm>
            <a:off x="3633788" y="5443538"/>
            <a:ext cx="1587" cy="177800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2" name="Line 181"/>
          <p:cNvSpPr>
            <a:spLocks noChangeShapeType="1"/>
          </p:cNvSpPr>
          <p:nvPr/>
        </p:nvSpPr>
        <p:spPr bwMode="auto">
          <a:xfrm flipV="1">
            <a:off x="3103563" y="5446713"/>
            <a:ext cx="352425" cy="209550"/>
          </a:xfrm>
          <a:prstGeom prst="line">
            <a:avLst/>
          </a:prstGeom>
          <a:noFill/>
          <a:ln w="17463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83" name="Rectangle 182"/>
          <p:cNvSpPr>
            <a:spLocks noChangeArrowheads="1"/>
          </p:cNvSpPr>
          <p:nvPr/>
        </p:nvSpPr>
        <p:spPr bwMode="auto">
          <a:xfrm>
            <a:off x="2001838" y="5549900"/>
            <a:ext cx="1123950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State Register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84" name="Rectangle 183"/>
          <p:cNvSpPr>
            <a:spLocks noChangeArrowheads="1"/>
          </p:cNvSpPr>
          <p:nvPr/>
        </p:nvSpPr>
        <p:spPr bwMode="auto">
          <a:xfrm>
            <a:off x="3403600" y="5659438"/>
            <a:ext cx="450850" cy="19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Clock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85" name="Rectangle 184"/>
          <p:cNvSpPr>
            <a:spLocks noChangeArrowheads="1"/>
          </p:cNvSpPr>
          <p:nvPr/>
        </p:nvSpPr>
        <p:spPr bwMode="auto">
          <a:xfrm>
            <a:off x="4697413" y="5338763"/>
            <a:ext cx="450850" cy="19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State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86" name="Rectangle 185"/>
          <p:cNvSpPr>
            <a:spLocks noChangeArrowheads="1"/>
          </p:cNvSpPr>
          <p:nvPr/>
        </p:nvSpPr>
        <p:spPr bwMode="auto">
          <a:xfrm>
            <a:off x="4521200" y="5532438"/>
            <a:ext cx="765175" cy="19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Feedback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87" name="Rectangle 186"/>
          <p:cNvSpPr>
            <a:spLocks noChangeArrowheads="1"/>
          </p:cNvSpPr>
          <p:nvPr/>
        </p:nvSpPr>
        <p:spPr bwMode="auto">
          <a:xfrm>
            <a:off x="1754188" y="4311650"/>
            <a:ext cx="1196975" cy="198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Combinational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88" name="Rectangle 187"/>
          <p:cNvSpPr>
            <a:spLocks noChangeArrowheads="1"/>
          </p:cNvSpPr>
          <p:nvPr/>
        </p:nvSpPr>
        <p:spPr bwMode="auto">
          <a:xfrm>
            <a:off x="1966913" y="4506913"/>
            <a:ext cx="755650" cy="19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Logic for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89" name="Rectangle 188"/>
          <p:cNvSpPr>
            <a:spLocks noChangeArrowheads="1"/>
          </p:cNvSpPr>
          <p:nvPr/>
        </p:nvSpPr>
        <p:spPr bwMode="auto">
          <a:xfrm>
            <a:off x="1843088" y="4702175"/>
            <a:ext cx="1033462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Outputs and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0" name="Rectangle 189"/>
          <p:cNvSpPr>
            <a:spLocks noChangeArrowheads="1"/>
          </p:cNvSpPr>
          <p:nvPr/>
        </p:nvSpPr>
        <p:spPr bwMode="auto">
          <a:xfrm>
            <a:off x="1912938" y="4895850"/>
            <a:ext cx="809625" cy="198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Next State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1" name="Rectangle 190"/>
          <p:cNvSpPr>
            <a:spLocks noChangeArrowheads="1"/>
          </p:cNvSpPr>
          <p:nvPr/>
        </p:nvSpPr>
        <p:spPr bwMode="auto">
          <a:xfrm>
            <a:off x="831850" y="4152900"/>
            <a:ext cx="155575" cy="198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X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2" name="Rectangle 191"/>
          <p:cNvSpPr>
            <a:spLocks noChangeArrowheads="1"/>
          </p:cNvSpPr>
          <p:nvPr/>
        </p:nvSpPr>
        <p:spPr bwMode="auto">
          <a:xfrm>
            <a:off x="654050" y="4348163"/>
            <a:ext cx="498475" cy="19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Inputs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3" name="Rectangle 192"/>
          <p:cNvSpPr>
            <a:spLocks noChangeArrowheads="1"/>
          </p:cNvSpPr>
          <p:nvPr/>
        </p:nvSpPr>
        <p:spPr bwMode="auto">
          <a:xfrm>
            <a:off x="955675" y="4224338"/>
            <a:ext cx="46038" cy="198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i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4" name="Rectangle 193"/>
          <p:cNvSpPr>
            <a:spLocks noChangeArrowheads="1"/>
          </p:cNvSpPr>
          <p:nvPr/>
        </p:nvSpPr>
        <p:spPr bwMode="auto">
          <a:xfrm>
            <a:off x="4751388" y="4135438"/>
            <a:ext cx="149225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Z 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5" name="Rectangle 194"/>
          <p:cNvSpPr>
            <a:spLocks noChangeArrowheads="1"/>
          </p:cNvSpPr>
          <p:nvPr/>
        </p:nvSpPr>
        <p:spPr bwMode="auto">
          <a:xfrm>
            <a:off x="4484688" y="4329113"/>
            <a:ext cx="642937" cy="2000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Outputs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6" name="Rectangle 195"/>
          <p:cNvSpPr>
            <a:spLocks noChangeArrowheads="1"/>
          </p:cNvSpPr>
          <p:nvPr/>
        </p:nvSpPr>
        <p:spPr bwMode="auto">
          <a:xfrm>
            <a:off x="4875213" y="4187825"/>
            <a:ext cx="92075" cy="198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300" b="1" i="0">
                <a:solidFill>
                  <a:srgbClr val="FFFF00"/>
                </a:solidFill>
                <a:latin typeface="Arial" charset="0"/>
              </a:rPr>
              <a:t>k</a:t>
            </a:r>
            <a:endParaRPr lang="en-US" sz="1800" i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8297" name="Text Box 196"/>
          <p:cNvSpPr txBox="1">
            <a:spLocks noChangeArrowheads="1"/>
          </p:cNvSpPr>
          <p:nvPr/>
        </p:nvSpPr>
        <p:spPr bwMode="auto">
          <a:xfrm rot="-5400000">
            <a:off x="2799557" y="1304131"/>
            <a:ext cx="1268412" cy="3143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i="0">
                <a:solidFill>
                  <a:srgbClr val="FF0000"/>
                </a:solidFill>
                <a:latin typeface="Arial" charset="0"/>
              </a:rPr>
              <a:t>Present State</a:t>
            </a:r>
          </a:p>
        </p:txBody>
      </p:sp>
      <p:sp>
        <p:nvSpPr>
          <p:cNvPr id="8298" name="AutoShape 197"/>
          <p:cNvSpPr>
            <a:spLocks noChangeArrowheads="1"/>
          </p:cNvSpPr>
          <p:nvPr/>
        </p:nvSpPr>
        <p:spPr bwMode="auto">
          <a:xfrm>
            <a:off x="3352800" y="2057400"/>
            <a:ext cx="762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299" name="Text Box 198"/>
          <p:cNvSpPr txBox="1">
            <a:spLocks noChangeArrowheads="1"/>
          </p:cNvSpPr>
          <p:nvPr/>
        </p:nvSpPr>
        <p:spPr bwMode="auto">
          <a:xfrm rot="-5400000">
            <a:off x="3047207" y="5006181"/>
            <a:ext cx="1116012" cy="2762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200" i="0">
                <a:solidFill>
                  <a:srgbClr val="FF0000"/>
                </a:solidFill>
                <a:latin typeface="Arial" charset="0"/>
              </a:rPr>
              <a:t>Present State</a:t>
            </a:r>
          </a:p>
        </p:txBody>
      </p:sp>
      <p:sp>
        <p:nvSpPr>
          <p:cNvPr id="8300" name="AutoShape 199"/>
          <p:cNvSpPr>
            <a:spLocks noChangeArrowheads="1"/>
          </p:cNvSpPr>
          <p:nvPr/>
        </p:nvSpPr>
        <p:spPr bwMode="auto">
          <a:xfrm>
            <a:off x="3563938" y="5573713"/>
            <a:ext cx="762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8301" name="Text Box 202"/>
          <p:cNvSpPr txBox="1">
            <a:spLocks noChangeArrowheads="1"/>
          </p:cNvSpPr>
          <p:nvPr/>
        </p:nvSpPr>
        <p:spPr bwMode="auto">
          <a:xfrm>
            <a:off x="5095875" y="3013075"/>
            <a:ext cx="3711575" cy="5238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Remember: CLK must enter the Memory element</a:t>
            </a:r>
          </a:p>
          <a:p>
            <a:pPr eaLnBrk="1" hangingPunct="1"/>
            <a:r>
              <a:rPr lang="en-US"/>
              <a:t>used to store states of the system!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98563" y="0"/>
            <a:ext cx="73850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5400" i="0">
                <a:solidFill>
                  <a:srgbClr val="FFFF00"/>
                </a:solidFill>
                <a:latin typeface="Arial" charset="0"/>
              </a:rPr>
              <a:t>Moore-Mealy difference</a:t>
            </a:r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744538"/>
            <a:ext cx="8307387" cy="537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98563" y="0"/>
            <a:ext cx="72707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5400" i="0">
                <a:solidFill>
                  <a:srgbClr val="FFFF00"/>
                </a:solidFill>
                <a:latin typeface="Arial" charset="0"/>
              </a:rPr>
              <a:t>Moore-Mealy trade-offs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25" y="1639888"/>
            <a:ext cx="7694613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3467100"/>
            <a:ext cx="5859462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33363" y="4760913"/>
            <a:ext cx="8770937" cy="1320800"/>
          </a:xfrm>
          <a:prstGeom prst="rect">
            <a:avLst/>
          </a:prstGeom>
          <a:noFill/>
          <a:ln w="9525" algn="ctr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FFF00"/>
                </a:solidFill>
              </a:rPr>
              <a:t>But… Mealy FSM responds immediately (asynchronously) to Input – </a:t>
            </a:r>
            <a:br>
              <a:rPr lang="en-US" sz="2000" b="1">
                <a:solidFill>
                  <a:srgbClr val="FFFF00"/>
                </a:solidFill>
              </a:rPr>
            </a:br>
            <a:r>
              <a:rPr lang="en-US" sz="2000" b="1">
                <a:solidFill>
                  <a:srgbClr val="FFFF00"/>
                </a:solidFill>
              </a:rPr>
              <a:t>Susceptible to Input Glitches in a complex FSM. </a:t>
            </a:r>
            <a:br>
              <a:rPr lang="en-US" sz="2000" b="1">
                <a:solidFill>
                  <a:srgbClr val="FFFF00"/>
                </a:solidFill>
              </a:rPr>
            </a:br>
            <a:r>
              <a:rPr lang="en-US" sz="2000" b="1">
                <a:solidFill>
                  <a:srgbClr val="FFFF00"/>
                </a:solidFill>
              </a:rPr>
              <a:t>CLK (which synchronizes change of state) may get delayed in propagating change</a:t>
            </a:r>
            <a:br>
              <a:rPr lang="en-US" sz="2000" b="1">
                <a:solidFill>
                  <a:srgbClr val="FFFF00"/>
                </a:solidFill>
              </a:rPr>
            </a:br>
            <a:r>
              <a:rPr lang="en-US" sz="2000" b="1">
                <a:solidFill>
                  <a:srgbClr val="FFFF00"/>
                </a:solidFill>
              </a:rPr>
              <a:t>of state through the memory registers.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708525" y="2708275"/>
            <a:ext cx="2168525" cy="142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727684" y="728700"/>
            <a:ext cx="6070806" cy="206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9pPr>
          </a:lstStyle>
          <a:p>
            <a:r>
              <a:rPr lang="en-IN" sz="3200" i="0" dirty="0" smtClean="0">
                <a:solidFill>
                  <a:srgbClr val="FFFF00"/>
                </a:solidFill>
              </a:rPr>
              <a:t>The ATmega168 microcontroller,</a:t>
            </a:r>
          </a:p>
          <a:p>
            <a:r>
              <a:rPr lang="en-IN" sz="3200" i="0" dirty="0" smtClean="0">
                <a:solidFill>
                  <a:srgbClr val="FFFF00"/>
                </a:solidFill>
              </a:rPr>
              <a:t>… or any other microprocessor</a:t>
            </a:r>
          </a:p>
          <a:p>
            <a:r>
              <a:rPr lang="en-IN" sz="3200" i="0" dirty="0">
                <a:solidFill>
                  <a:srgbClr val="FFFF00"/>
                </a:solidFill>
              </a:rPr>
              <a:t>f</a:t>
            </a:r>
            <a:r>
              <a:rPr lang="en-IN" sz="3200" i="0" dirty="0" smtClean="0">
                <a:solidFill>
                  <a:srgbClr val="FFFF00"/>
                </a:solidFill>
              </a:rPr>
              <a:t>unctions as a  (complex)</a:t>
            </a:r>
          </a:p>
          <a:p>
            <a:r>
              <a:rPr lang="en-IN" sz="3200" b="1" i="0" dirty="0">
                <a:solidFill>
                  <a:srgbClr val="FFFF00"/>
                </a:solidFill>
              </a:rPr>
              <a:t>F</a:t>
            </a:r>
            <a:r>
              <a:rPr lang="en-IN" sz="3200" b="1" i="0" dirty="0" smtClean="0">
                <a:solidFill>
                  <a:srgbClr val="FFFF00"/>
                </a:solidFill>
              </a:rPr>
              <a:t>inite </a:t>
            </a:r>
            <a:r>
              <a:rPr lang="en-IN" sz="3200" b="1" i="0" dirty="0">
                <a:solidFill>
                  <a:srgbClr val="FFFF00"/>
                </a:solidFill>
              </a:rPr>
              <a:t>S</a:t>
            </a:r>
            <a:r>
              <a:rPr lang="en-IN" sz="3200" b="1" i="0" dirty="0" smtClean="0">
                <a:solidFill>
                  <a:srgbClr val="FFFF00"/>
                </a:solidFill>
              </a:rPr>
              <a:t>tate Machine</a:t>
            </a:r>
            <a:endParaRPr lang="en-IN" sz="3200" b="1" i="0" dirty="0">
              <a:solidFill>
                <a:srgbClr val="FFFF00"/>
              </a:solidFill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44424" y="3573016"/>
            <a:ext cx="7637325" cy="255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9pPr>
          </a:lstStyle>
          <a:p>
            <a:r>
              <a:rPr lang="en-IN" sz="3200" i="0" dirty="0" smtClean="0">
                <a:solidFill>
                  <a:srgbClr val="FFFF00"/>
                </a:solidFill>
              </a:rPr>
              <a:t>Details are different depending on</a:t>
            </a:r>
            <a:br>
              <a:rPr lang="en-IN" sz="3200" i="0" dirty="0" smtClean="0">
                <a:solidFill>
                  <a:srgbClr val="FFFF00"/>
                </a:solidFill>
              </a:rPr>
            </a:br>
            <a:r>
              <a:rPr lang="en-IN" sz="3200" i="0" dirty="0" smtClean="0">
                <a:solidFill>
                  <a:srgbClr val="FFFF00"/>
                </a:solidFill>
              </a:rPr>
              <a:t>the processor architecture:</a:t>
            </a:r>
          </a:p>
          <a:p>
            <a:pPr marL="457200" indent="-457200">
              <a:buFont typeface="Wingdings"/>
              <a:buChar char="Ø"/>
            </a:pPr>
            <a:r>
              <a:rPr lang="en-IN" sz="3200" i="0" dirty="0" smtClean="0">
                <a:solidFill>
                  <a:srgbClr val="FFFF00"/>
                </a:solidFill>
              </a:rPr>
              <a:t>Number of states</a:t>
            </a:r>
          </a:p>
          <a:p>
            <a:pPr marL="457200" indent="-457200">
              <a:buFont typeface="Wingdings"/>
              <a:buChar char="Ø"/>
            </a:pPr>
            <a:r>
              <a:rPr lang="en-IN" sz="3200" i="0" dirty="0" smtClean="0">
                <a:solidFill>
                  <a:srgbClr val="FFFF00"/>
                </a:solidFill>
              </a:rPr>
              <a:t>Sequence of state transitions</a:t>
            </a:r>
          </a:p>
          <a:p>
            <a:pPr marL="457200" indent="-457200">
              <a:buFont typeface="Wingdings"/>
              <a:buChar char="Ø"/>
            </a:pPr>
            <a:r>
              <a:rPr lang="en-IN" sz="3200" i="0" dirty="0" smtClean="0">
                <a:solidFill>
                  <a:srgbClr val="FFFF00"/>
                </a:solidFill>
              </a:rPr>
              <a:t>Delay between transitions (CPU clock)</a:t>
            </a:r>
            <a:endParaRPr lang="en-IN" sz="3200" i="0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3264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1963" y="0"/>
            <a:ext cx="54562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576" y="3969060"/>
            <a:ext cx="3004646" cy="206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9pPr>
          </a:lstStyle>
          <a:p>
            <a:r>
              <a:rPr lang="en-IN" sz="3200" dirty="0">
                <a:solidFill>
                  <a:srgbClr val="FFFF00"/>
                </a:solidFill>
              </a:rPr>
              <a:t>ATMega168</a:t>
            </a:r>
          </a:p>
          <a:p>
            <a:r>
              <a:rPr lang="en-IN" sz="3200" dirty="0">
                <a:solidFill>
                  <a:srgbClr val="FFFF00"/>
                </a:solidFill>
              </a:rPr>
              <a:t>Micro-controller</a:t>
            </a:r>
          </a:p>
          <a:p>
            <a:r>
              <a:rPr lang="en-IN" sz="3200" dirty="0">
                <a:solidFill>
                  <a:srgbClr val="FFFF00"/>
                </a:solidFill>
              </a:rPr>
              <a:t>(mostly)</a:t>
            </a:r>
          </a:p>
          <a:p>
            <a:r>
              <a:rPr lang="en-IN" sz="3200" dirty="0">
                <a:solidFill>
                  <a:srgbClr val="FFFF00"/>
                </a:solidFill>
              </a:rPr>
              <a:t>complete diag.</a:t>
            </a:r>
          </a:p>
        </p:txBody>
      </p:sp>
    </p:spTree>
    <p:extLst>
      <p:ext uri="{BB962C8B-B14F-4D97-AF65-F5344CB8AC3E}">
        <p14:creationId xmlns:p14="http://schemas.microsoft.com/office/powerpoint/2010/main" val="1050322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7010400" cy="687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908" y="5135728"/>
            <a:ext cx="1935163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5029200" y="457200"/>
            <a:ext cx="1524000" cy="34290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352800" y="457200"/>
            <a:ext cx="1676400" cy="10668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287524" y="4978566"/>
            <a:ext cx="2057400" cy="11430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1676400" y="1524000"/>
            <a:ext cx="3352800" cy="2362200"/>
          </a:xfrm>
          <a:prstGeom prst="rect">
            <a:avLst/>
          </a:prstGeom>
          <a:solidFill>
            <a:srgbClr val="FF9900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865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180975"/>
            <a:ext cx="7886700" cy="649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4397375" y="5502275"/>
            <a:ext cx="41687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DejaVu Sans" charset="0"/>
              </a:defRPr>
            </a:lvl9pPr>
          </a:lstStyle>
          <a:p>
            <a:r>
              <a:rPr lang="en-US" sz="3200"/>
              <a:t>Arduino Board Design</a:t>
            </a:r>
          </a:p>
        </p:txBody>
      </p:sp>
    </p:spTree>
    <p:extLst>
      <p:ext uri="{BB962C8B-B14F-4D97-AF65-F5344CB8AC3E}">
        <p14:creationId xmlns:p14="http://schemas.microsoft.com/office/powerpoint/2010/main" val="2742022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1700" y="1816136"/>
            <a:ext cx="584166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0" dirty="0" smtClean="0">
                <a:solidFill>
                  <a:srgbClr val="FFFF00"/>
                </a:solidFill>
              </a:rPr>
              <a:t>There are other,</a:t>
            </a:r>
          </a:p>
          <a:p>
            <a:r>
              <a:rPr lang="en-US" sz="4000" i="0" dirty="0" smtClean="0">
                <a:solidFill>
                  <a:srgbClr val="FFFF00"/>
                </a:solidFill>
              </a:rPr>
              <a:t>Simpler</a:t>
            </a:r>
          </a:p>
          <a:p>
            <a:r>
              <a:rPr lang="en-US" sz="4000" i="0" dirty="0" smtClean="0">
                <a:solidFill>
                  <a:srgbClr val="FFFF00"/>
                </a:solidFill>
              </a:rPr>
              <a:t>Finite State Machines</a:t>
            </a:r>
          </a:p>
          <a:p>
            <a:r>
              <a:rPr lang="en-US" sz="4000" i="0" dirty="0">
                <a:solidFill>
                  <a:srgbClr val="FFFF00"/>
                </a:solidFill>
              </a:rPr>
              <a:t>w</a:t>
            </a:r>
            <a:r>
              <a:rPr lang="en-US" sz="4000" i="0" dirty="0" smtClean="0">
                <a:solidFill>
                  <a:srgbClr val="FFFF00"/>
                </a:solidFill>
              </a:rPr>
              <a:t>e can study in more detail</a:t>
            </a:r>
            <a:endParaRPr lang="en-US" sz="4000" i="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3966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952500" y="508000"/>
            <a:ext cx="4395788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24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Example: Odd Parity Checker</a:t>
            </a:r>
          </a:p>
        </p:txBody>
      </p:sp>
      <p:pic>
        <p:nvPicPr>
          <p:cNvPr id="9220" name="Picture 4"/>
          <p:cNvPicPr>
            <a:picLocks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205038"/>
            <a:ext cx="18288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03300" y="977900"/>
            <a:ext cx="7191375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1800" b="1" i="0" u="sng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Input</a:t>
            </a: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: String of 0101001011010</a:t>
            </a:r>
            <a:r>
              <a:rPr kumimoji="1" lang="en-US" altLang="ko-KR" sz="1800" b="1" i="0">
                <a:solidFill>
                  <a:srgbClr val="FFFF00"/>
                </a:solidFill>
                <a:ea typeface="굴림" pitchFamily="34" charset="-127"/>
              </a:rPr>
              <a:t>…</a:t>
            </a: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.</a:t>
            </a:r>
          </a:p>
          <a:p>
            <a:pPr eaLnBrk="0" hangingPunct="0">
              <a:lnSpc>
                <a:spcPct val="85000"/>
              </a:lnSpc>
            </a:pPr>
            <a:r>
              <a:rPr kumimoji="1" lang="en-US" altLang="ko-KR" sz="1800" b="1" i="0" u="sng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Objective</a:t>
            </a: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:</a:t>
            </a:r>
          </a:p>
          <a:p>
            <a:pPr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Assert output 1 whenever input bit stream has </a:t>
            </a:r>
            <a:r>
              <a:rPr kumimoji="1" lang="en-US" altLang="ko-KR" sz="1800" b="1" i="0" u="sng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odd</a:t>
            </a: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 number of 1's</a:t>
            </a:r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1193800" y="4973638"/>
            <a:ext cx="104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State</a:t>
            </a:r>
          </a:p>
          <a:p>
            <a:pPr algn="ctr"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Diagram</a:t>
            </a:r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2951820" y="2096852"/>
            <a:ext cx="616547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Three things matter:</a:t>
            </a: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Present </a:t>
            </a:r>
            <a:r>
              <a:rPr lang="en-US" sz="1800" i="0" dirty="0" smtClean="0">
                <a:solidFill>
                  <a:srgbClr val="FFFF00"/>
                </a:solidFill>
                <a:latin typeface="Arial" charset="0"/>
              </a:rPr>
              <a:t>State i.e. </a:t>
            </a:r>
            <a:r>
              <a:rPr lang="en-US" sz="1800" i="0" dirty="0" smtClean="0">
                <a:solidFill>
                  <a:srgbClr val="FFFF00"/>
                </a:solidFill>
                <a:latin typeface="Arial" charset="0"/>
              </a:rPr>
              <a:t>system needs to </a:t>
            </a:r>
            <a:r>
              <a:rPr lang="en-US" sz="1800" b="1" i="0" dirty="0" smtClean="0">
                <a:solidFill>
                  <a:srgbClr val="FFFF00"/>
                </a:solidFill>
                <a:latin typeface="Arial" charset="0"/>
              </a:rPr>
              <a:t>‘remember’</a:t>
            </a:r>
            <a:r>
              <a:rPr lang="en-US" sz="1800" i="0" dirty="0" smtClean="0">
                <a:solidFill>
                  <a:srgbClr val="FFFF00"/>
                </a:solidFill>
                <a:latin typeface="Arial" charset="0"/>
              </a:rPr>
              <a:t> its state</a:t>
            </a:r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Input</a:t>
            </a:r>
          </a:p>
          <a:p>
            <a:pPr eaLnBrk="1" hangingPunct="1">
              <a:buFontTx/>
              <a:buAutoNum type="arabicPeriod"/>
            </a:pPr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Next State</a:t>
            </a:r>
          </a:p>
          <a:p>
            <a:pPr eaLnBrk="1" hangingPunct="1">
              <a:buFontTx/>
              <a:buAutoNum type="arabicPeriod"/>
            </a:pPr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Output is indicated by</a:t>
            </a: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Using binary logic,  need memory elements:</a:t>
            </a: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2 states – 1 bit binary</a:t>
            </a: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3 states – 2 bit binary</a:t>
            </a: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4 states – 2 bit binary … </a:t>
            </a: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079" name="Rectangle 13"/>
          <p:cNvSpPr>
            <a:spLocks noChangeArrowheads="1"/>
          </p:cNvSpPr>
          <p:nvPr/>
        </p:nvSpPr>
        <p:spPr bwMode="auto">
          <a:xfrm>
            <a:off x="1619250" y="3003550"/>
            <a:ext cx="242888" cy="225425"/>
          </a:xfrm>
          <a:prstGeom prst="rect">
            <a:avLst/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80" name="Rectangle 14"/>
          <p:cNvSpPr>
            <a:spLocks noChangeArrowheads="1"/>
          </p:cNvSpPr>
          <p:nvPr/>
        </p:nvSpPr>
        <p:spPr bwMode="auto">
          <a:xfrm>
            <a:off x="1628775" y="4203700"/>
            <a:ext cx="242888" cy="225425"/>
          </a:xfrm>
          <a:prstGeom prst="rect">
            <a:avLst/>
          </a:prstGeom>
          <a:solidFill>
            <a:srgbClr val="FF9900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81" name="Rectangle 15"/>
          <p:cNvSpPr>
            <a:spLocks noChangeArrowheads="1"/>
          </p:cNvSpPr>
          <p:nvPr/>
        </p:nvSpPr>
        <p:spPr bwMode="auto">
          <a:xfrm>
            <a:off x="5580112" y="3843338"/>
            <a:ext cx="242887" cy="225425"/>
          </a:xfrm>
          <a:prstGeom prst="rect">
            <a:avLst/>
          </a:prstGeom>
          <a:solidFill>
            <a:schemeClr val="accent1">
              <a:alpha val="349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3082" name="Rectangle 16"/>
          <p:cNvSpPr>
            <a:spLocks noChangeArrowheads="1"/>
          </p:cNvSpPr>
          <p:nvPr/>
        </p:nvSpPr>
        <p:spPr bwMode="auto">
          <a:xfrm>
            <a:off x="5976156" y="3844925"/>
            <a:ext cx="242888" cy="225425"/>
          </a:xfrm>
          <a:prstGeom prst="rect">
            <a:avLst/>
          </a:prstGeom>
          <a:solidFill>
            <a:srgbClr val="FF9900">
              <a:alpha val="349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692696"/>
            <a:ext cx="615585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0" dirty="0">
                <a:solidFill>
                  <a:srgbClr val="FFFF00"/>
                </a:solidFill>
              </a:rPr>
              <a:t>B</a:t>
            </a:r>
            <a:r>
              <a:rPr lang="en-US" sz="4000" i="0" dirty="0" smtClean="0">
                <a:solidFill>
                  <a:srgbClr val="FFFF00"/>
                </a:solidFill>
              </a:rPr>
              <a:t>asic 1-bit memory element:</a:t>
            </a:r>
          </a:p>
          <a:p>
            <a:endParaRPr lang="en-US" sz="4000" i="0" dirty="0">
              <a:solidFill>
                <a:srgbClr val="FFFF00"/>
              </a:solidFill>
            </a:endParaRPr>
          </a:p>
          <a:p>
            <a:r>
              <a:rPr lang="en-US" sz="4000" i="0" dirty="0" smtClean="0">
                <a:solidFill>
                  <a:srgbClr val="FFFF00"/>
                </a:solidFill>
              </a:rPr>
              <a:t>D register</a:t>
            </a:r>
            <a:endParaRPr lang="en-US" sz="4000" i="0" dirty="0">
              <a:solidFill>
                <a:srgbClr val="FFFF00"/>
              </a:solidFill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115616" y="3320988"/>
            <a:ext cx="1980220" cy="201622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324" y="3681028"/>
            <a:ext cx="6848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i="0" dirty="0" smtClean="0"/>
              <a:t>D</a:t>
            </a:r>
            <a:endParaRPr lang="en-US" i="0" dirty="0"/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2105725" y="5337212"/>
            <a:ext cx="0" cy="72008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539552" y="3681028"/>
            <a:ext cx="643262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508358" y="4869160"/>
            <a:ext cx="643262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3095836" y="3681028"/>
            <a:ext cx="643262" cy="0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Box 15"/>
          <p:cNvSpPr txBox="1"/>
          <p:nvPr/>
        </p:nvSpPr>
        <p:spPr>
          <a:xfrm>
            <a:off x="1635083" y="6099173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CLOCK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685" y="349171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496" y="4931876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FF00"/>
                </a:solidFill>
              </a:rPr>
              <a:t>CLEAR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716566" y="349636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Q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3968744"/>
            <a:ext cx="5503446" cy="2315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1" name="Straight Connector 20"/>
          <p:cNvCxnSpPr/>
          <p:nvPr/>
        </p:nvCxnSpPr>
        <p:spPr bwMode="auto">
          <a:xfrm>
            <a:off x="152685" y="4977172"/>
            <a:ext cx="677304" cy="0"/>
          </a:xfrm>
          <a:prstGeom prst="line">
            <a:avLst/>
          </a:prstGeom>
          <a:noFill/>
          <a:ln w="9525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249051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ChangeArrowheads="1"/>
          </p:cNvSpPr>
          <p:nvPr/>
        </p:nvSpPr>
        <p:spPr bwMode="auto">
          <a:xfrm>
            <a:off x="4114800" y="3576638"/>
            <a:ext cx="3594100" cy="28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Symbolic State Transition Table</a:t>
            </a:r>
          </a:p>
        </p:txBody>
      </p:sp>
      <p:pic>
        <p:nvPicPr>
          <p:cNvPr id="2061" name="Picture 13"/>
          <p:cNvPicPr>
            <a:picLocks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046538"/>
            <a:ext cx="4470400" cy="1219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0" name="Rectangle 14"/>
          <p:cNvSpPr>
            <a:spLocks noChangeArrowheads="1"/>
          </p:cNvSpPr>
          <p:nvPr/>
        </p:nvSpPr>
        <p:spPr bwMode="auto">
          <a:xfrm>
            <a:off x="4140200" y="5295900"/>
            <a:ext cx="35433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Encoded State Transition Table</a:t>
            </a:r>
          </a:p>
        </p:txBody>
      </p:sp>
      <p:sp>
        <p:nvSpPr>
          <p:cNvPr id="4101" name="Text Box 15"/>
          <p:cNvSpPr txBox="1">
            <a:spLocks noChangeArrowheads="1"/>
          </p:cNvSpPr>
          <p:nvPr/>
        </p:nvSpPr>
        <p:spPr bwMode="auto">
          <a:xfrm>
            <a:off x="796925" y="604838"/>
            <a:ext cx="6096000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 sz="2000" b="1" i="0" u="sng" dirty="0">
                <a:solidFill>
                  <a:srgbClr val="FFFF00"/>
                </a:solidFill>
                <a:latin typeface="Arial" charset="0"/>
              </a:rPr>
              <a:t>Implementation </a:t>
            </a:r>
            <a:r>
              <a:rPr lang="en-US" sz="2000" b="1" i="0" u="sng" dirty="0" smtClean="0">
                <a:solidFill>
                  <a:srgbClr val="FFFF00"/>
                </a:solidFill>
                <a:latin typeface="Arial" charset="0"/>
              </a:rPr>
              <a:t>1 of parity checker:</a:t>
            </a:r>
            <a:endParaRPr lang="en-US" sz="2000" b="1" i="0" u="sng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1800" i="0" dirty="0">
                <a:solidFill>
                  <a:srgbClr val="FFFF00"/>
                </a:solidFill>
                <a:latin typeface="Arial" charset="0"/>
              </a:rPr>
              <a:t>Next State is calculated based on Input and Present State</a:t>
            </a:r>
            <a:br>
              <a:rPr lang="en-US" sz="1800" i="0" dirty="0">
                <a:solidFill>
                  <a:srgbClr val="FFFF00"/>
                </a:solidFill>
                <a:latin typeface="Arial" charset="0"/>
              </a:rPr>
            </a:br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r>
              <a:rPr lang="en-US" sz="1800" dirty="0">
                <a:solidFill>
                  <a:srgbClr val="FFFF00"/>
                </a:solidFill>
                <a:latin typeface="Arial" charset="0"/>
              </a:rPr>
              <a:t>Output is equal to the </a:t>
            </a:r>
            <a:r>
              <a:rPr lang="en-US" sz="1800" u="sng" dirty="0">
                <a:solidFill>
                  <a:srgbClr val="FFFF00"/>
                </a:solidFill>
                <a:latin typeface="Arial" charset="0"/>
              </a:rPr>
              <a:t>present</a:t>
            </a:r>
            <a:r>
              <a:rPr lang="en-US" sz="1800" dirty="0">
                <a:solidFill>
                  <a:srgbClr val="FFFF00"/>
                </a:solidFill>
                <a:latin typeface="Arial" charset="0"/>
              </a:rPr>
              <a:t> state of the system</a:t>
            </a: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  <a:p>
            <a:pPr eaLnBrk="1" hangingPunct="1"/>
            <a:endParaRPr lang="en-US" sz="1800" i="0" dirty="0">
              <a:solidFill>
                <a:srgbClr val="FFFF00"/>
              </a:solidFill>
              <a:latin typeface="Arial" charset="0"/>
            </a:endParaRPr>
          </a:p>
        </p:txBody>
      </p:sp>
      <p:grpSp>
        <p:nvGrpSpPr>
          <p:cNvPr id="4102" name="Group 17"/>
          <p:cNvGrpSpPr>
            <a:grpSpLocks noChangeAspect="1"/>
          </p:cNvGrpSpPr>
          <p:nvPr/>
        </p:nvGrpSpPr>
        <p:grpSpPr bwMode="auto">
          <a:xfrm>
            <a:off x="3733800" y="2135188"/>
            <a:ext cx="4419600" cy="1257300"/>
            <a:chOff x="2352" y="1288"/>
            <a:chExt cx="2784" cy="792"/>
          </a:xfrm>
        </p:grpSpPr>
        <p:sp>
          <p:nvSpPr>
            <p:cNvPr id="4109" name="AutoShape 16"/>
            <p:cNvSpPr>
              <a:spLocks noChangeAspect="1" noChangeArrowheads="1" noTextEdit="1"/>
            </p:cNvSpPr>
            <p:nvPr/>
          </p:nvSpPr>
          <p:spPr bwMode="auto">
            <a:xfrm>
              <a:off x="2352" y="1288"/>
              <a:ext cx="2784" cy="7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Line 18"/>
            <p:cNvSpPr>
              <a:spLocks noChangeShapeType="1"/>
            </p:cNvSpPr>
            <p:nvPr/>
          </p:nvSpPr>
          <p:spPr bwMode="auto">
            <a:xfrm>
              <a:off x="2390" y="1457"/>
              <a:ext cx="2721" cy="1"/>
            </a:xfrm>
            <a:prstGeom prst="line">
              <a:avLst/>
            </a:prstGeom>
            <a:noFill/>
            <a:ln w="20638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Line 19"/>
            <p:cNvSpPr>
              <a:spLocks noChangeShapeType="1"/>
            </p:cNvSpPr>
            <p:nvPr/>
          </p:nvSpPr>
          <p:spPr bwMode="auto">
            <a:xfrm>
              <a:off x="3738" y="1314"/>
              <a:ext cx="1" cy="688"/>
            </a:xfrm>
            <a:prstGeom prst="line">
              <a:avLst/>
            </a:prstGeom>
            <a:noFill/>
            <a:ln w="20638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Rectangle 20"/>
            <p:cNvSpPr>
              <a:spLocks noChangeArrowheads="1"/>
            </p:cNvSpPr>
            <p:nvPr/>
          </p:nvSpPr>
          <p:spPr bwMode="auto">
            <a:xfrm>
              <a:off x="2416" y="1314"/>
              <a:ext cx="8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Present State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3" name="Rectangle 21"/>
            <p:cNvSpPr>
              <a:spLocks noChangeArrowheads="1"/>
            </p:cNvSpPr>
            <p:nvPr/>
          </p:nvSpPr>
          <p:spPr bwMode="auto">
            <a:xfrm>
              <a:off x="2644" y="1457"/>
              <a:ext cx="3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4" name="Rectangle 22"/>
            <p:cNvSpPr>
              <a:spLocks noChangeArrowheads="1"/>
            </p:cNvSpPr>
            <p:nvPr/>
          </p:nvSpPr>
          <p:spPr bwMode="auto">
            <a:xfrm>
              <a:off x="2644" y="1599"/>
              <a:ext cx="3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5" name="Rectangle 23"/>
            <p:cNvSpPr>
              <a:spLocks noChangeArrowheads="1"/>
            </p:cNvSpPr>
            <p:nvPr/>
          </p:nvSpPr>
          <p:spPr bwMode="auto">
            <a:xfrm>
              <a:off x="2670" y="1742"/>
              <a:ext cx="2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6" name="Rectangle 24"/>
            <p:cNvSpPr>
              <a:spLocks noChangeArrowheads="1"/>
            </p:cNvSpPr>
            <p:nvPr/>
          </p:nvSpPr>
          <p:spPr bwMode="auto">
            <a:xfrm>
              <a:off x="2670" y="1885"/>
              <a:ext cx="23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7" name="Rectangle 25"/>
            <p:cNvSpPr>
              <a:spLocks noChangeArrowheads="1"/>
            </p:cNvSpPr>
            <p:nvPr/>
          </p:nvSpPr>
          <p:spPr bwMode="auto">
            <a:xfrm>
              <a:off x="3305" y="1314"/>
              <a:ext cx="3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Input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8" name="Rectangle 26"/>
            <p:cNvSpPr>
              <a:spLocks noChangeArrowheads="1"/>
            </p:cNvSpPr>
            <p:nvPr/>
          </p:nvSpPr>
          <p:spPr bwMode="auto">
            <a:xfrm>
              <a:off x="3407" y="1457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19" name="Rectangle 27"/>
            <p:cNvSpPr>
              <a:spLocks noChangeArrowheads="1"/>
            </p:cNvSpPr>
            <p:nvPr/>
          </p:nvSpPr>
          <p:spPr bwMode="auto">
            <a:xfrm>
              <a:off x="3407" y="1599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0" name="Rectangle 28"/>
            <p:cNvSpPr>
              <a:spLocks noChangeArrowheads="1"/>
            </p:cNvSpPr>
            <p:nvPr/>
          </p:nvSpPr>
          <p:spPr bwMode="auto">
            <a:xfrm>
              <a:off x="3407" y="1742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1" name="Rectangle 29"/>
            <p:cNvSpPr>
              <a:spLocks noChangeArrowheads="1"/>
            </p:cNvSpPr>
            <p:nvPr/>
          </p:nvSpPr>
          <p:spPr bwMode="auto">
            <a:xfrm>
              <a:off x="3407" y="1885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2" name="Rectangle 30"/>
            <p:cNvSpPr>
              <a:spLocks noChangeArrowheads="1"/>
            </p:cNvSpPr>
            <p:nvPr/>
          </p:nvSpPr>
          <p:spPr bwMode="auto">
            <a:xfrm>
              <a:off x="3865" y="1314"/>
              <a:ext cx="62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Next State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3" name="Rectangle 31"/>
            <p:cNvSpPr>
              <a:spLocks noChangeArrowheads="1"/>
            </p:cNvSpPr>
            <p:nvPr/>
          </p:nvSpPr>
          <p:spPr bwMode="auto">
            <a:xfrm>
              <a:off x="4005" y="1457"/>
              <a:ext cx="3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4" name="Rectangle 32"/>
            <p:cNvSpPr>
              <a:spLocks noChangeArrowheads="1"/>
            </p:cNvSpPr>
            <p:nvPr/>
          </p:nvSpPr>
          <p:spPr bwMode="auto">
            <a:xfrm>
              <a:off x="4030" y="1599"/>
              <a:ext cx="2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5" name="Rectangle 33"/>
            <p:cNvSpPr>
              <a:spLocks noChangeArrowheads="1"/>
            </p:cNvSpPr>
            <p:nvPr/>
          </p:nvSpPr>
          <p:spPr bwMode="auto">
            <a:xfrm>
              <a:off x="4030" y="1742"/>
              <a:ext cx="27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Odd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6" name="Rectangle 34"/>
            <p:cNvSpPr>
              <a:spLocks noChangeArrowheads="1"/>
            </p:cNvSpPr>
            <p:nvPr/>
          </p:nvSpPr>
          <p:spPr bwMode="auto">
            <a:xfrm>
              <a:off x="4005" y="1885"/>
              <a:ext cx="2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Even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7" name="Rectangle 35"/>
            <p:cNvSpPr>
              <a:spLocks noChangeArrowheads="1"/>
            </p:cNvSpPr>
            <p:nvPr/>
          </p:nvSpPr>
          <p:spPr bwMode="auto">
            <a:xfrm>
              <a:off x="4589" y="1314"/>
              <a:ext cx="42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Output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8" name="Rectangle 36"/>
            <p:cNvSpPr>
              <a:spLocks noChangeArrowheads="1"/>
            </p:cNvSpPr>
            <p:nvPr/>
          </p:nvSpPr>
          <p:spPr bwMode="auto">
            <a:xfrm>
              <a:off x="4742" y="1457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29" name="Rectangle 37"/>
            <p:cNvSpPr>
              <a:spLocks noChangeArrowheads="1"/>
            </p:cNvSpPr>
            <p:nvPr/>
          </p:nvSpPr>
          <p:spPr bwMode="auto">
            <a:xfrm>
              <a:off x="4742" y="1599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0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30" name="Rectangle 38"/>
            <p:cNvSpPr>
              <a:spLocks noChangeArrowheads="1"/>
            </p:cNvSpPr>
            <p:nvPr/>
          </p:nvSpPr>
          <p:spPr bwMode="auto">
            <a:xfrm>
              <a:off x="4742" y="1742"/>
              <a:ext cx="1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 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  <p:sp>
          <p:nvSpPr>
            <p:cNvPr id="4131" name="Rectangle 39"/>
            <p:cNvSpPr>
              <a:spLocks noChangeArrowheads="1"/>
            </p:cNvSpPr>
            <p:nvPr/>
          </p:nvSpPr>
          <p:spPr bwMode="auto">
            <a:xfrm>
              <a:off x="4742" y="1885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500" b="1" i="0">
                  <a:solidFill>
                    <a:srgbClr val="FFFF00"/>
                  </a:solidFill>
                  <a:latin typeface="Arial" charset="0"/>
                </a:rPr>
                <a:t>1</a:t>
              </a:r>
              <a:endParaRPr lang="en-US" sz="1800" i="0">
                <a:solidFill>
                  <a:srgbClr val="FFFF00"/>
                </a:solidFill>
                <a:latin typeface="Arial" charset="0"/>
              </a:endParaRPr>
            </a:p>
          </p:txBody>
        </p:sp>
      </p:grpSp>
      <p:sp>
        <p:nvSpPr>
          <p:cNvPr id="4103" name="Freeform 41"/>
          <p:cNvSpPr>
            <a:spLocks/>
          </p:cNvSpPr>
          <p:nvPr/>
        </p:nvSpPr>
        <p:spPr bwMode="auto">
          <a:xfrm>
            <a:off x="4479925" y="5092700"/>
            <a:ext cx="2835275" cy="206375"/>
          </a:xfrm>
          <a:custGeom>
            <a:avLst/>
            <a:gdLst>
              <a:gd name="T0" fmla="*/ 2147483647 w 1786"/>
              <a:gd name="T1" fmla="*/ 0 h 130"/>
              <a:gd name="T2" fmla="*/ 2147483647 w 1786"/>
              <a:gd name="T3" fmla="*/ 2147483647 h 130"/>
              <a:gd name="T4" fmla="*/ 0 w 1786"/>
              <a:gd name="T5" fmla="*/ 2147483647 h 13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86" h="130">
                <a:moveTo>
                  <a:pt x="1786" y="0"/>
                </a:moveTo>
                <a:cubicBezTo>
                  <a:pt x="1486" y="61"/>
                  <a:pt x="1186" y="122"/>
                  <a:pt x="888" y="126"/>
                </a:cubicBezTo>
                <a:cubicBezTo>
                  <a:pt x="590" y="130"/>
                  <a:pt x="151" y="43"/>
                  <a:pt x="0" y="26"/>
                </a:cubicBezTo>
              </a:path>
            </a:pathLst>
          </a:custGeom>
          <a:noFill/>
          <a:ln w="9525">
            <a:solidFill>
              <a:srgbClr val="FFFF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90" name="Picture 42"/>
          <p:cNvPicPr>
            <a:picLocks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205038"/>
            <a:ext cx="1828800" cy="2514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05" name="Rectangle 43"/>
          <p:cNvSpPr>
            <a:spLocks noChangeArrowheads="1"/>
          </p:cNvSpPr>
          <p:nvPr/>
        </p:nvSpPr>
        <p:spPr bwMode="auto">
          <a:xfrm>
            <a:off x="1193800" y="4973638"/>
            <a:ext cx="1041400" cy="517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State</a:t>
            </a:r>
          </a:p>
          <a:p>
            <a:pPr algn="ctr" eaLnBrk="0" hangingPunct="0">
              <a:lnSpc>
                <a:spcPct val="85000"/>
              </a:lnSpc>
            </a:pPr>
            <a:r>
              <a:rPr kumimoji="1" lang="en-US" altLang="ko-KR" sz="1800" b="1" i="0">
                <a:solidFill>
                  <a:srgbClr val="FFFF00"/>
                </a:solidFill>
                <a:latin typeface="Arial" charset="0"/>
                <a:ea typeface="굴림" pitchFamily="34" charset="-127"/>
              </a:rPr>
              <a:t>Diagram</a:t>
            </a:r>
          </a:p>
        </p:txBody>
      </p:sp>
      <p:sp>
        <p:nvSpPr>
          <p:cNvPr id="4106" name="Rectangle 44"/>
          <p:cNvSpPr>
            <a:spLocks noChangeArrowheads="1"/>
          </p:cNvSpPr>
          <p:nvPr/>
        </p:nvSpPr>
        <p:spPr bwMode="auto">
          <a:xfrm>
            <a:off x="1619250" y="3003550"/>
            <a:ext cx="242888" cy="225425"/>
          </a:xfrm>
          <a:prstGeom prst="rect">
            <a:avLst/>
          </a:prstGeom>
          <a:solidFill>
            <a:schemeClr val="accent1">
              <a:alpha val="34901"/>
            </a:scheme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4107" name="Rectangle 45"/>
          <p:cNvSpPr>
            <a:spLocks noChangeArrowheads="1"/>
          </p:cNvSpPr>
          <p:nvPr/>
        </p:nvSpPr>
        <p:spPr bwMode="auto">
          <a:xfrm>
            <a:off x="1628775" y="4203700"/>
            <a:ext cx="242888" cy="225425"/>
          </a:xfrm>
          <a:prstGeom prst="rect">
            <a:avLst/>
          </a:prstGeom>
          <a:solidFill>
            <a:srgbClr val="FF9900">
              <a:alpha val="34901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FF00"/>
              </a:solidFill>
            </a:endParaRPr>
          </a:p>
        </p:txBody>
      </p:sp>
      <p:sp>
        <p:nvSpPr>
          <p:cNvPr id="4108" name="Text Box 46"/>
          <p:cNvSpPr txBox="1">
            <a:spLocks noChangeArrowheads="1"/>
          </p:cNvSpPr>
          <p:nvPr/>
        </p:nvSpPr>
        <p:spPr bwMode="auto">
          <a:xfrm>
            <a:off x="3941763" y="5764213"/>
            <a:ext cx="49704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 i="1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FF00"/>
                </a:solidFill>
              </a:rPr>
              <a:t>Use the FSM State Table to deduce the Boolean Logic function of  </a:t>
            </a:r>
          </a:p>
          <a:p>
            <a:pPr eaLnBrk="1" hangingPunct="1"/>
            <a:r>
              <a:rPr lang="en-US">
                <a:solidFill>
                  <a:srgbClr val="FFFF00"/>
                </a:solidFill>
              </a:rPr>
              <a:t>Next State= f (Present State, Input)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9738bd816674e8df8c5380a37c9670a6e3efb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522</Words>
  <Application>Microsoft Office PowerPoint</Application>
  <PresentationFormat>On-screen Show (4:3)</PresentationFormat>
  <Paragraphs>210</Paragraphs>
  <Slides>15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IIT Bombay 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Pradeep Sarin</dc:creator>
  <cp:lastModifiedBy>Pradeep</cp:lastModifiedBy>
  <cp:revision>46</cp:revision>
  <dcterms:created xsi:type="dcterms:W3CDTF">2010-09-01T05:21:32Z</dcterms:created>
  <dcterms:modified xsi:type="dcterms:W3CDTF">2014-08-21T17:27:30Z</dcterms:modified>
</cp:coreProperties>
</file>