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69" r:id="rId2"/>
    <p:sldId id="271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9144000" cy="6858000" type="screen4x3"/>
  <p:notesSz cx="6858000" cy="9144000"/>
  <p:custDataLst>
    <p:tags r:id="rId12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4513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7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3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1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06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50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71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24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1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461463B-619E-4954-8620-986C98763E3B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757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2D4B76-8D0A-428A-B038-5E294CBE5C89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107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713768D-AEE2-43B0-9645-C35252E44527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421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0CC3D6-D882-4319-8D9F-B9434EDF4F26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035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6FBF6AE-9A50-492F-AF72-8D7A1FEE75CC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4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F079038-002D-4CDA-937E-EF2456032BF9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24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8D69A51-255A-49CA-9F08-A4E9045A8BF6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145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H="1">
            <a:off x="8305800" y="5486400"/>
            <a:ext cx="838200" cy="1371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 userDrawn="1"/>
        </p:nvSpPr>
        <p:spPr>
          <a:xfrm>
            <a:off x="8536141" y="6367710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A9198E2-798E-432D-8810-0D16147A4175}" type="slidenum">
              <a:rPr lang="en-US" sz="1600" smtClean="0">
                <a:solidFill>
                  <a:schemeClr val="tx1"/>
                </a:solidFill>
              </a:rPr>
              <a:t>‹#›</a:t>
            </a:fld>
            <a:r>
              <a:rPr lang="en-US" sz="1600" dirty="0" smtClean="0">
                <a:solidFill>
                  <a:schemeClr val="tx1"/>
                </a:solidFill>
              </a:rPr>
              <a:t>/9</a:t>
            </a:r>
          </a:p>
        </p:txBody>
      </p:sp>
    </p:spTree>
    <p:extLst>
      <p:ext uri="{BB962C8B-B14F-4D97-AF65-F5344CB8AC3E}">
        <p14:creationId xmlns:p14="http://schemas.microsoft.com/office/powerpoint/2010/main" val="2392734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0C3506-9E21-459F-A9FB-41DE68D25B6A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054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CD1DE6-242C-4926-A607-5EB546BAFFB9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568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261971-CF9B-48E1-97C2-E4875B25AD4D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002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I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I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9EC8A689-21D0-43BF-8CE6-D10E847806F8}" type="slidenum">
              <a:rPr lang="en-IN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duino.cc/playground/Code/Timer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822575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091311" y="1676400"/>
            <a:ext cx="3128077" cy="157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9pPr>
          </a:lstStyle>
          <a:p>
            <a:pPr algn="ctr"/>
            <a:r>
              <a:rPr lang="en-IN" sz="4800" b="1" dirty="0"/>
              <a:t>Lecture </a:t>
            </a:r>
            <a:r>
              <a:rPr lang="en-IN" sz="4800" b="1" dirty="0" smtClean="0"/>
              <a:t>4:</a:t>
            </a:r>
            <a:endParaRPr lang="en-IN" sz="4800" b="1" dirty="0"/>
          </a:p>
          <a:p>
            <a:pPr algn="ctr"/>
            <a:r>
              <a:rPr lang="en-IN" sz="4800" b="1" dirty="0" smtClean="0"/>
              <a:t>Interrupts</a:t>
            </a:r>
            <a:endParaRPr lang="en-IN" sz="4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7010400" cy="687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15000"/>
            <a:ext cx="193516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029200" y="457200"/>
            <a:ext cx="1524000" cy="3429000"/>
          </a:xfrm>
          <a:prstGeom prst="rect">
            <a:avLst/>
          </a:prstGeom>
          <a:solidFill>
            <a:srgbClr val="FF9900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352800" y="457200"/>
            <a:ext cx="1676400" cy="1066800"/>
          </a:xfrm>
          <a:prstGeom prst="rect">
            <a:avLst/>
          </a:prstGeom>
          <a:solidFill>
            <a:srgbClr val="FF9900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33400" y="5562600"/>
            <a:ext cx="2057400" cy="1143000"/>
          </a:xfrm>
          <a:prstGeom prst="rect">
            <a:avLst/>
          </a:prstGeom>
          <a:solidFill>
            <a:srgbClr val="FF9900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676400" y="1524000"/>
            <a:ext cx="3352800" cy="2362200"/>
          </a:xfrm>
          <a:prstGeom prst="rect">
            <a:avLst/>
          </a:prstGeom>
          <a:solidFill>
            <a:srgbClr val="FF9900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0"/>
            <a:ext cx="89154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The microprocessor works as a </a:t>
            </a:r>
            <a:r>
              <a:rPr lang="en-US" sz="2800" u="sng" dirty="0" smtClean="0">
                <a:solidFill>
                  <a:schemeClr val="tx1"/>
                </a:solidFill>
              </a:rPr>
              <a:t>finite state machine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   </a:t>
            </a:r>
            <a:endParaRPr lang="en-US" sz="1400" dirty="0">
              <a:solidFill>
                <a:schemeClr val="tx1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Instructions are loaded serially from the </a:t>
            </a:r>
            <a:r>
              <a:rPr lang="en-US" sz="2800" dirty="0" err="1" smtClean="0">
                <a:solidFill>
                  <a:schemeClr val="tx1"/>
                </a:solidFill>
              </a:rPr>
              <a:t>FlashRAM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Decoded in the instruction decoder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Appropriate sub-functions called as per the instruction (</a:t>
            </a:r>
            <a:r>
              <a:rPr lang="en-US" sz="2800" dirty="0" err="1" smtClean="0">
                <a:solidFill>
                  <a:schemeClr val="tx1"/>
                </a:solidFill>
              </a:rPr>
              <a:t>eg</a:t>
            </a:r>
            <a:r>
              <a:rPr lang="en-US" sz="2800" dirty="0" smtClean="0">
                <a:solidFill>
                  <a:schemeClr val="tx1"/>
                </a:solidFill>
              </a:rPr>
              <a:t>: write value to I/O register, perform calculation </a:t>
            </a:r>
            <a:r>
              <a:rPr lang="en-US" sz="2800" dirty="0" err="1" smtClean="0">
                <a:solidFill>
                  <a:schemeClr val="tx1"/>
                </a:solidFill>
              </a:rPr>
              <a:t>etc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These state transitions are orchestrated by the system CPU clock.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   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With no possibility of ‘indeterminate’ states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oop() </a:t>
            </a:r>
            <a:r>
              <a:rPr lang="en-US" sz="2800" dirty="0" smtClean="0">
                <a:solidFill>
                  <a:schemeClr val="tx1"/>
                </a:solidFill>
              </a:rPr>
              <a:t>function runs continuously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703493"/>
            <a:ext cx="62824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Sometimes, an input signal may need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urgent out-of-turn servicing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3757" y="3922693"/>
            <a:ext cx="68210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i.e. the FSM transition sequence needs to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be </a:t>
            </a:r>
            <a:r>
              <a:rPr lang="en-US" sz="2800" i="1" u="sng" dirty="0" smtClean="0">
                <a:solidFill>
                  <a:schemeClr val="tx1"/>
                </a:solidFill>
              </a:rPr>
              <a:t>interrupted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608591" y="1144722"/>
            <a:ext cx="4525952" cy="1144588"/>
            <a:chOff x="1608591" y="1144722"/>
            <a:chExt cx="4525952" cy="1144588"/>
          </a:xfrm>
        </p:grpSpPr>
        <p:sp>
          <p:nvSpPr>
            <p:cNvPr id="4" name="TextBox 3"/>
            <p:cNvSpPr txBox="1"/>
            <p:nvPr/>
          </p:nvSpPr>
          <p:spPr>
            <a:xfrm>
              <a:off x="2721429" y="1144722"/>
              <a:ext cx="341311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smtClean="0">
                  <a:solidFill>
                    <a:schemeClr val="tx1"/>
                  </a:solidFill>
                </a:rPr>
                <a:t>INTERRUPT</a:t>
              </a:r>
              <a:endParaRPr lang="en-US" sz="4400" dirty="0">
                <a:solidFill>
                  <a:schemeClr val="tx1"/>
                </a:solidFill>
              </a:endParaRPr>
            </a:p>
          </p:txBody>
        </p:sp>
        <p:pic>
          <p:nvPicPr>
            <p:cNvPr id="6" name="Picture 4" descr="j01958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591" y="1144722"/>
              <a:ext cx="1112838" cy="1144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28800" y="3505200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400" dirty="0" smtClean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458450"/>
            <a:ext cx="755847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How to service asynchronous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signals on the </a:t>
            </a:r>
            <a:r>
              <a:rPr lang="en-US" sz="4400" dirty="0" err="1" smtClean="0">
                <a:solidFill>
                  <a:schemeClr val="tx1"/>
                </a:solidFill>
              </a:rPr>
              <a:t>Arduino</a:t>
            </a:r>
            <a:endParaRPr lang="en-US" sz="44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037459"/>
            <a:ext cx="834016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As a bare minimum, the </a:t>
            </a:r>
            <a:r>
              <a:rPr lang="en-US" sz="2800" dirty="0" err="1" smtClean="0">
                <a:solidFill>
                  <a:schemeClr val="tx1"/>
                </a:solidFill>
              </a:rPr>
              <a:t>Arduino</a:t>
            </a:r>
            <a:r>
              <a:rPr lang="en-US" sz="2800" dirty="0" smtClean="0">
                <a:solidFill>
                  <a:schemeClr val="tx1"/>
                </a:solidFill>
              </a:rPr>
              <a:t> accepts interrupts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 digital pins 2 and 3</a:t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These are called interrupts 0 and 1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180344"/>
            <a:ext cx="798487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However, the </a:t>
            </a:r>
            <a:r>
              <a:rPr lang="en-US" sz="2400" dirty="0" err="1">
                <a:solidFill>
                  <a:schemeClr val="tx1"/>
                </a:solidFill>
              </a:rPr>
              <a:t>Arduino</a:t>
            </a:r>
            <a:r>
              <a:rPr lang="en-US" sz="2400" dirty="0">
                <a:solidFill>
                  <a:schemeClr val="tx1"/>
                </a:solidFill>
              </a:rPr>
              <a:t> can be triggered by interrupts</a:t>
            </a:r>
          </a:p>
          <a:p>
            <a:r>
              <a:rPr lang="en-US" sz="2400" dirty="0">
                <a:solidFill>
                  <a:schemeClr val="tx1"/>
                </a:solidFill>
              </a:rPr>
              <a:t> on </a:t>
            </a:r>
            <a:r>
              <a:rPr lang="en-US" sz="2400" i="1" dirty="0">
                <a:solidFill>
                  <a:schemeClr val="tx1"/>
                </a:solidFill>
              </a:rPr>
              <a:t>any</a:t>
            </a:r>
            <a:r>
              <a:rPr lang="en-US" sz="2400" dirty="0">
                <a:solidFill>
                  <a:schemeClr val="tx1"/>
                </a:solidFill>
              </a:rPr>
              <a:t> of the  I/O pins.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A little bit of low-level code needed to set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Interrupt Control Registers..</a:t>
            </a:r>
          </a:p>
          <a:p>
            <a:r>
              <a:rPr lang="en-US" sz="2400" dirty="0">
                <a:solidFill>
                  <a:schemeClr val="tx1"/>
                </a:solidFill>
              </a:rPr>
              <a:t>see </a:t>
            </a:r>
            <a:r>
              <a:rPr lang="en-US" sz="2400" dirty="0" err="1">
                <a:solidFill>
                  <a:schemeClr val="tx1"/>
                </a:solidFill>
              </a:rPr>
              <a:t>Arduino</a:t>
            </a:r>
            <a:r>
              <a:rPr lang="en-US" sz="2400" dirty="0">
                <a:solidFill>
                  <a:schemeClr val="tx1"/>
                </a:solidFill>
              </a:rPr>
              <a:t> language reference, datasheet, </a:t>
            </a:r>
          </a:p>
          <a:p>
            <a:r>
              <a:rPr lang="en-US" sz="2400" dirty="0">
                <a:solidFill>
                  <a:schemeClr val="tx1"/>
                </a:solidFill>
              </a:rPr>
              <a:t>Look for  PCMSK1, PCMSK2, PCICR…  and </a:t>
            </a:r>
            <a:r>
              <a:rPr lang="en-US" sz="2400" i="1" dirty="0">
                <a:solidFill>
                  <a:schemeClr val="tx1"/>
                </a:solidFill>
              </a:rPr>
              <a:t>experiment!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836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0"/>
            <a:ext cx="60837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Basic interrupt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7190" y="838200"/>
            <a:ext cx="903131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#include &lt;avr/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interrupt.h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 // must have this to use interrupts</a:t>
            </a:r>
          </a:p>
          <a:p>
            <a:r>
              <a:rPr lang="en-US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GlobalSharedVariable = 0;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			  // this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will be shared by ISR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 setup()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attachInterrupt(0, myISR, CHANGE);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// call function myISR every time digital pin 2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// changes state (can also use HIGH or LOW as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 loop()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twiddle thumbs do other things 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// Note: must </a:t>
            </a:r>
            <a:r>
              <a:rPr lang="en-US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not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change GlobalSharedVariable here!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oid myISR()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GlobalSharedVariable++;  // yay! Pin 2 changed state, 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					  // Return to main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prog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quickly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49836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52400"/>
            <a:ext cx="7284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Stopwatch (Timer) interrupts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31" y="2002176"/>
            <a:ext cx="8997976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Arduino has three special internal ‘Timer’ interrupts</a:t>
            </a:r>
          </a:p>
          <a:p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- these work like software stopwatches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Load the timer with a number and start it off.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Every time it counts down to zero, an interrupt is issued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See </a:t>
            </a:r>
            <a:r>
              <a:rPr lang="en-US" sz="2800" dirty="0" smtClean="0">
                <a:solidFill>
                  <a:schemeClr val="tx1"/>
                </a:solidFill>
                <a:hlinkClick r:id="rId3"/>
              </a:rPr>
              <a:t>http://www.arduino.cc/playground/Code/Timer1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20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52400"/>
            <a:ext cx="8153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Example: 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Interrupts are useful for keeping count of signals that arrive asynchronously.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2835057"/>
            <a:ext cx="920316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Objective: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K</a:t>
            </a:r>
            <a:r>
              <a:rPr lang="en-US" sz="2800" dirty="0" smtClean="0">
                <a:solidFill>
                  <a:schemeClr val="tx1"/>
                </a:solidFill>
              </a:rPr>
              <a:t>eep track of </a:t>
            </a:r>
            <a:r>
              <a:rPr lang="en-US" sz="2800" b="1" dirty="0" smtClean="0">
                <a:solidFill>
                  <a:schemeClr val="tx1"/>
                </a:solidFill>
              </a:rPr>
              <a:t>number</a:t>
            </a:r>
            <a:r>
              <a:rPr lang="en-US" sz="2800" dirty="0" smtClean="0">
                <a:solidFill>
                  <a:schemeClr val="tx1"/>
                </a:solidFill>
              </a:rPr>
              <a:t> of pulses arriving on pin 2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  - setup ISR to trigger on HIGH edge detected at pin 2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  - ISR increments a variable 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</a:t>
            </a:r>
          </a:p>
          <a:p>
            <a:endParaRPr lang="en-US" sz="28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Note: Alternative is to keep ‘polling’ the state of pin 2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using </a:t>
            </a:r>
            <a:r>
              <a:rPr lang="en-US" sz="2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analogRead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(2);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What is the problem with that?</a:t>
            </a:r>
            <a:endParaRPr lang="en-US" sz="2800" dirty="0">
              <a:solidFill>
                <a:schemeClr val="tx1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3780" y="5769114"/>
            <a:ext cx="93201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1) Limited by loop() speed: what if two edges arrive very quickly?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2) What if you want to count number of pulses on pins 1 and 2 at the same time?</a:t>
            </a:r>
            <a:endParaRPr lang="en-US" sz="2000" dirty="0">
              <a:solidFill>
                <a:schemeClr val="tx1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811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52400"/>
            <a:ext cx="760323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Example: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Want to measure the average</a:t>
            </a:r>
          </a:p>
          <a:p>
            <a:r>
              <a:rPr lang="en-US" sz="4400" dirty="0" smtClean="0">
                <a:solidFill>
                  <a:schemeClr val="tx1"/>
                </a:solidFill>
              </a:rPr>
              <a:t>Frequency of pulses on pin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2514600"/>
            <a:ext cx="89979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Load 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Timer0</a:t>
            </a:r>
            <a:r>
              <a:rPr lang="en-US" sz="2800" dirty="0" smtClean="0">
                <a:solidFill>
                  <a:schemeClr val="tx1"/>
                </a:solidFill>
              </a:rPr>
              <a:t> with a number and start it off.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Every time it counts down to zero, an interrupt is issued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5218093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- </a:t>
            </a:r>
            <a:r>
              <a:rPr lang="en-US" sz="2800" dirty="0">
                <a:solidFill>
                  <a:schemeClr val="tx1"/>
                </a:solidFill>
              </a:rPr>
              <a:t>When 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Timer0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triggers, number of counts </a:t>
            </a:r>
            <a:r>
              <a:rPr lang="en-US" sz="2800" dirty="0" smtClean="0">
                <a:solidFill>
                  <a:schemeClr val="tx1"/>
                </a:solidFill>
              </a:rPr>
              <a:t>on </a:t>
            </a:r>
            <a:r>
              <a:rPr lang="en-US" sz="2800" dirty="0">
                <a:solidFill>
                  <a:schemeClr val="tx1"/>
                </a:solidFill>
              </a:rPr>
              <a:t>pin 2 </a:t>
            </a:r>
            <a:r>
              <a:rPr lang="en-US" sz="2800" dirty="0" smtClean="0">
                <a:solidFill>
                  <a:schemeClr val="tx1"/>
                </a:solidFill>
              </a:rPr>
              <a:t>is the </a:t>
            </a:r>
            <a:r>
              <a:rPr lang="en-US" sz="2800" dirty="0">
                <a:solidFill>
                  <a:schemeClr val="tx1"/>
                </a:solidFill>
              </a:rPr>
              <a:t>frequency of waveform on pin 2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373380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>
                <a:solidFill>
                  <a:schemeClr val="tx1"/>
                </a:solidFill>
              </a:rPr>
              <a:t>(In parallel)</a:t>
            </a:r>
            <a:r>
              <a:rPr lang="en-US" sz="2800" dirty="0">
                <a:solidFill>
                  <a:schemeClr val="tx1"/>
                </a:solidFill>
              </a:rPr>
              <a:t> have a second ISR running that keeps</a:t>
            </a:r>
          </a:p>
          <a:p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n-US" sz="2800" dirty="0" smtClean="0">
                <a:solidFill>
                  <a:schemeClr val="tx1"/>
                </a:solidFill>
              </a:rPr>
              <a:t>ount </a:t>
            </a:r>
            <a:r>
              <a:rPr lang="en-US" sz="2800" dirty="0">
                <a:solidFill>
                  <a:schemeClr val="tx1"/>
                </a:solidFill>
              </a:rPr>
              <a:t>of number of pulses on pin 2</a:t>
            </a:r>
          </a:p>
          <a:p>
            <a:r>
              <a:rPr lang="en-US" sz="2800" dirty="0">
                <a:solidFill>
                  <a:schemeClr val="tx1"/>
                </a:solidFill>
              </a:rPr>
              <a:t>Set 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Timer0</a:t>
            </a:r>
            <a:r>
              <a:rPr lang="en-US" sz="2800" dirty="0">
                <a:solidFill>
                  <a:schemeClr val="tx1"/>
                </a:solidFill>
              </a:rPr>
              <a:t> to run for a period of 1 sec</a:t>
            </a:r>
          </a:p>
        </p:txBody>
      </p:sp>
    </p:spTree>
    <p:extLst>
      <p:ext uri="{BB962C8B-B14F-4D97-AF65-F5344CB8AC3E}">
        <p14:creationId xmlns:p14="http://schemas.microsoft.com/office/powerpoint/2010/main" val="40918114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366aa22e4868258fb80530ac2d6c52c48eb18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4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295</Words>
  <Application>Microsoft Office PowerPoint</Application>
  <PresentationFormat>On-screen Show (4:3)</PresentationFormat>
  <Paragraphs>74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Courier New</vt:lpstr>
      <vt:lpstr>DejaVu Sans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Pradeep Sarin</dc:creator>
  <cp:lastModifiedBy>Pradeep Sarin</cp:lastModifiedBy>
  <cp:revision>53</cp:revision>
  <cp:lastPrinted>1601-01-01T00:00:00Z</cp:lastPrinted>
  <dcterms:created xsi:type="dcterms:W3CDTF">1601-01-01T00:00:00Z</dcterms:created>
  <dcterms:modified xsi:type="dcterms:W3CDTF">2014-10-29T17:42:55Z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